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75"/>
  </p:notesMasterIdLst>
  <p:handoutMasterIdLst>
    <p:handoutMasterId r:id="rId76"/>
  </p:handoutMasterIdLst>
  <p:sldIdLst>
    <p:sldId id="277" r:id="rId5"/>
    <p:sldId id="318" r:id="rId6"/>
    <p:sldId id="1001" r:id="rId7"/>
    <p:sldId id="816" r:id="rId8"/>
    <p:sldId id="833" r:id="rId9"/>
    <p:sldId id="991" r:id="rId10"/>
    <p:sldId id="979" r:id="rId11"/>
    <p:sldId id="975" r:id="rId12"/>
    <p:sldId id="1101" r:id="rId13"/>
    <p:sldId id="1102" r:id="rId14"/>
    <p:sldId id="976" r:id="rId15"/>
    <p:sldId id="735" r:id="rId16"/>
    <p:sldId id="340" r:id="rId17"/>
    <p:sldId id="912" r:id="rId18"/>
    <p:sldId id="594" r:id="rId19"/>
    <p:sldId id="980" r:id="rId20"/>
    <p:sldId id="992" r:id="rId21"/>
    <p:sldId id="993" r:id="rId22"/>
    <p:sldId id="595" r:id="rId23"/>
    <p:sldId id="1069" r:id="rId24"/>
    <p:sldId id="1081" r:id="rId25"/>
    <p:sldId id="1083" r:id="rId26"/>
    <p:sldId id="596" r:id="rId27"/>
    <p:sldId id="997" r:id="rId28"/>
    <p:sldId id="1082" r:id="rId29"/>
    <p:sldId id="963" r:id="rId30"/>
    <p:sldId id="936" r:id="rId31"/>
    <p:sldId id="1087" r:id="rId32"/>
    <p:sldId id="981" r:id="rId33"/>
    <p:sldId id="905" r:id="rId34"/>
    <p:sldId id="887" r:id="rId35"/>
    <p:sldId id="621" r:id="rId36"/>
    <p:sldId id="1073" r:id="rId37"/>
    <p:sldId id="1074" r:id="rId38"/>
    <p:sldId id="1086" r:id="rId39"/>
    <p:sldId id="1075" r:id="rId40"/>
    <p:sldId id="622" r:id="rId41"/>
    <p:sldId id="1071" r:id="rId42"/>
    <p:sldId id="1084" r:id="rId43"/>
    <p:sldId id="920" r:id="rId44"/>
    <p:sldId id="629" r:id="rId45"/>
    <p:sldId id="1070" r:id="rId46"/>
    <p:sldId id="1085" r:id="rId47"/>
    <p:sldId id="1072" r:id="rId48"/>
    <p:sldId id="988" r:id="rId49"/>
    <p:sldId id="982" r:id="rId50"/>
    <p:sldId id="1076" r:id="rId51"/>
    <p:sldId id="1077" r:id="rId52"/>
    <p:sldId id="968" r:id="rId53"/>
    <p:sldId id="983" r:id="rId54"/>
    <p:sldId id="924" r:id="rId55"/>
    <p:sldId id="970" r:id="rId56"/>
    <p:sldId id="929" r:id="rId57"/>
    <p:sldId id="969" r:id="rId58"/>
    <p:sldId id="1000" r:id="rId59"/>
    <p:sldId id="932" r:id="rId60"/>
    <p:sldId id="931" r:id="rId61"/>
    <p:sldId id="990" r:id="rId62"/>
    <p:sldId id="984" r:id="rId63"/>
    <p:sldId id="612" r:id="rId64"/>
    <p:sldId id="927" r:id="rId65"/>
    <p:sldId id="954" r:id="rId66"/>
    <p:sldId id="1078" r:id="rId67"/>
    <p:sldId id="955" r:id="rId68"/>
    <p:sldId id="1080" r:id="rId69"/>
    <p:sldId id="1079" r:id="rId70"/>
    <p:sldId id="959" r:id="rId71"/>
    <p:sldId id="808" r:id="rId72"/>
    <p:sldId id="1067" r:id="rId73"/>
    <p:sldId id="610" r:id="rId7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244AC5B-B318-4F36-8E46-8248CB7AA1DE}">
          <p14:sldIdLst>
            <p14:sldId id="277"/>
            <p14:sldId id="318"/>
            <p14:sldId id="1001"/>
            <p14:sldId id="816"/>
            <p14:sldId id="833"/>
            <p14:sldId id="991"/>
            <p14:sldId id="979"/>
          </p14:sldIdLst>
        </p14:section>
        <p14:section name="Inclusive Design" id="{607F1BAC-5D2E-4932-B48D-73DA62186D94}">
          <p14:sldIdLst>
            <p14:sldId id="975"/>
            <p14:sldId id="1101"/>
            <p14:sldId id="1102"/>
          </p14:sldIdLst>
        </p14:section>
        <p14:section name="WCAG" id="{6A7EA555-F866-470D-A624-F69364F7627B}">
          <p14:sldIdLst>
            <p14:sldId id="976"/>
            <p14:sldId id="735"/>
            <p14:sldId id="340"/>
            <p14:sldId id="912"/>
            <p14:sldId id="594"/>
          </p14:sldIdLst>
        </p14:section>
        <p14:section name="Responsive Design" id="{60208837-3DA7-4A1C-9DD1-63421C60D5C0}">
          <p14:sldIdLst>
            <p14:sldId id="980"/>
            <p14:sldId id="992"/>
            <p14:sldId id="993"/>
            <p14:sldId id="595"/>
            <p14:sldId id="1069"/>
            <p14:sldId id="1081"/>
            <p14:sldId id="1083"/>
            <p14:sldId id="596"/>
            <p14:sldId id="997"/>
            <p14:sldId id="1082"/>
            <p14:sldId id="963"/>
            <p14:sldId id="936"/>
            <p14:sldId id="1087"/>
          </p14:sldIdLst>
        </p14:section>
        <p14:section name="Colour" id="{5EC7082B-6693-40AB-AD89-FD570801C335}">
          <p14:sldIdLst>
            <p14:sldId id="981"/>
            <p14:sldId id="905"/>
            <p14:sldId id="887"/>
            <p14:sldId id="621"/>
            <p14:sldId id="1073"/>
            <p14:sldId id="1074"/>
            <p14:sldId id="1086"/>
            <p14:sldId id="1075"/>
            <p14:sldId id="622"/>
            <p14:sldId id="1071"/>
            <p14:sldId id="1084"/>
            <p14:sldId id="920"/>
            <p14:sldId id="629"/>
            <p14:sldId id="1070"/>
            <p14:sldId id="1085"/>
            <p14:sldId id="1072"/>
            <p14:sldId id="988"/>
          </p14:sldIdLst>
        </p14:section>
        <p14:section name="Non-Text Contrast and Components" id="{58547959-34EE-4259-B79B-AD6757210641}">
          <p14:sldIdLst>
            <p14:sldId id="982"/>
            <p14:sldId id="1076"/>
            <p14:sldId id="1077"/>
            <p14:sldId id="968"/>
          </p14:sldIdLst>
        </p14:section>
        <p14:section name="Visual Affordances" id="{DEE0342C-E4BE-4FB1-AE6D-F7A365B2D3CB}">
          <p14:sldIdLst>
            <p14:sldId id="983"/>
            <p14:sldId id="924"/>
            <p14:sldId id="970"/>
            <p14:sldId id="929"/>
            <p14:sldId id="969"/>
            <p14:sldId id="1000"/>
            <p14:sldId id="932"/>
            <p14:sldId id="931"/>
            <p14:sldId id="990"/>
          </p14:sldIdLst>
        </p14:section>
        <p14:section name="Moving and Interactive Content" id="{17B165A8-8824-4090-AD77-115E0B3F5D95}">
          <p14:sldIdLst>
            <p14:sldId id="984"/>
            <p14:sldId id="612"/>
            <p14:sldId id="927"/>
            <p14:sldId id="954"/>
            <p14:sldId id="1078"/>
            <p14:sldId id="955"/>
            <p14:sldId id="1080"/>
            <p14:sldId id="1079"/>
            <p14:sldId id="959"/>
            <p14:sldId id="808"/>
            <p14:sldId id="1067"/>
            <p14:sldId id="6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Saltoun" initials="SS" lastIdx="2" clrIdx="0">
    <p:extLst>
      <p:ext uri="{19B8F6BF-5375-455C-9EA6-DF929625EA0E}">
        <p15:presenceInfo xmlns:p15="http://schemas.microsoft.com/office/powerpoint/2012/main" userId="S::sharon.saltoun@abilitynet.org.uk::0e6b745b-6322-4a71-9eb1-af8fd0fb55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C6E"/>
    <a:srgbClr val="A80000"/>
    <a:srgbClr val="B40000"/>
    <a:srgbClr val="1D5A60"/>
    <a:srgbClr val="D00000"/>
    <a:srgbClr val="39808E"/>
    <a:srgbClr val="F3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E006DA-A22B-438C-B7DB-72886E240A0D}" v="766" dt="2021-01-28T11:33:34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800" autoAdjust="0"/>
  </p:normalViewPr>
  <p:slideViewPr>
    <p:cSldViewPr snapToGrid="0">
      <p:cViewPr varScale="1">
        <p:scale>
          <a:sx n="79" d="100"/>
          <a:sy n="79" d="100"/>
        </p:scale>
        <p:origin x="15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Taylor" userId="ee80e704-d53c-4598-95a4-a839f60be9e1" providerId="ADAL" clId="{81511B6B-A561-4882-982A-12EE4F64BA14}"/>
    <pc:docChg chg="modSld">
      <pc:chgData name="Alice Taylor" userId="ee80e704-d53c-4598-95a4-a839f60be9e1" providerId="ADAL" clId="{81511B6B-A561-4882-982A-12EE4F64BA14}" dt="2021-01-28T16:00:23.830" v="147" actId="20577"/>
      <pc:docMkLst>
        <pc:docMk/>
      </pc:docMkLst>
      <pc:sldChg chg="modNotesTx">
        <pc:chgData name="Alice Taylor" userId="ee80e704-d53c-4598-95a4-a839f60be9e1" providerId="ADAL" clId="{81511B6B-A561-4882-982A-12EE4F64BA14}" dt="2021-01-28T15:18:45.116" v="0" actId="6549"/>
        <pc:sldMkLst>
          <pc:docMk/>
          <pc:sldMk cId="4210225828" sldId="318"/>
        </pc:sldMkLst>
      </pc:sldChg>
      <pc:sldChg chg="modNotesTx">
        <pc:chgData name="Alice Taylor" userId="ee80e704-d53c-4598-95a4-a839f60be9e1" providerId="ADAL" clId="{81511B6B-A561-4882-982A-12EE4F64BA14}" dt="2021-01-28T15:19:14.044" v="17" actId="6549"/>
        <pc:sldMkLst>
          <pc:docMk/>
          <pc:sldMk cId="2725457208" sldId="340"/>
        </pc:sldMkLst>
      </pc:sldChg>
      <pc:sldChg chg="modNotesTx">
        <pc:chgData name="Alice Taylor" userId="ee80e704-d53c-4598-95a4-a839f60be9e1" providerId="ADAL" clId="{81511B6B-A561-4882-982A-12EE4F64BA14}" dt="2021-01-28T15:19:25.427" v="25" actId="5793"/>
        <pc:sldMkLst>
          <pc:docMk/>
          <pc:sldMk cId="2829213686" sldId="594"/>
        </pc:sldMkLst>
      </pc:sldChg>
      <pc:sldChg chg="modNotesTx">
        <pc:chgData name="Alice Taylor" userId="ee80e704-d53c-4598-95a4-a839f60be9e1" providerId="ADAL" clId="{81511B6B-A561-4882-982A-12EE4F64BA14}" dt="2021-01-28T15:19:34.639" v="30" actId="6549"/>
        <pc:sldMkLst>
          <pc:docMk/>
          <pc:sldMk cId="4036432402" sldId="595"/>
        </pc:sldMkLst>
      </pc:sldChg>
      <pc:sldChg chg="modNotesTx">
        <pc:chgData name="Alice Taylor" userId="ee80e704-d53c-4598-95a4-a839f60be9e1" providerId="ADAL" clId="{81511B6B-A561-4882-982A-12EE4F64BA14}" dt="2021-01-28T15:21:23.446" v="38" actId="6549"/>
        <pc:sldMkLst>
          <pc:docMk/>
          <pc:sldMk cId="519888305" sldId="596"/>
        </pc:sldMkLst>
      </pc:sldChg>
      <pc:sldChg chg="modSp mod modNotesTx">
        <pc:chgData name="Alice Taylor" userId="ee80e704-d53c-4598-95a4-a839f60be9e1" providerId="ADAL" clId="{81511B6B-A561-4882-982A-12EE4F64BA14}" dt="2021-01-28T15:23:45.185" v="129" actId="2711"/>
        <pc:sldMkLst>
          <pc:docMk/>
          <pc:sldMk cId="2450166155" sldId="610"/>
        </pc:sldMkLst>
        <pc:spChg chg="mod">
          <ac:chgData name="Alice Taylor" userId="ee80e704-d53c-4598-95a4-a839f60be9e1" providerId="ADAL" clId="{81511B6B-A561-4882-982A-12EE4F64BA14}" dt="2021-01-28T15:23:45.185" v="129" actId="2711"/>
          <ac:spMkLst>
            <pc:docMk/>
            <pc:sldMk cId="2450166155" sldId="610"/>
            <ac:spMk id="5" creationId="{3C10DBFA-6DD2-49AA-ABA3-5EDEF4BB3B41}"/>
          </ac:spMkLst>
        </pc:spChg>
      </pc:sldChg>
      <pc:sldChg chg="modNotesTx">
        <pc:chgData name="Alice Taylor" userId="ee80e704-d53c-4598-95a4-a839f60be9e1" providerId="ADAL" clId="{81511B6B-A561-4882-982A-12EE4F64BA14}" dt="2021-01-28T16:00:00.155" v="145" actId="5793"/>
        <pc:sldMkLst>
          <pc:docMk/>
          <pc:sldMk cId="930553011" sldId="612"/>
        </pc:sldMkLst>
      </pc:sldChg>
      <pc:sldChg chg="modNotesTx">
        <pc:chgData name="Alice Taylor" userId="ee80e704-d53c-4598-95a4-a839f60be9e1" providerId="ADAL" clId="{81511B6B-A561-4882-982A-12EE4F64BA14}" dt="2021-01-28T15:21:43.317" v="50" actId="6549"/>
        <pc:sldMkLst>
          <pc:docMk/>
          <pc:sldMk cId="3360718205" sldId="621"/>
        </pc:sldMkLst>
      </pc:sldChg>
      <pc:sldChg chg="modNotesTx">
        <pc:chgData name="Alice Taylor" userId="ee80e704-d53c-4598-95a4-a839f60be9e1" providerId="ADAL" clId="{81511B6B-A561-4882-982A-12EE4F64BA14}" dt="2021-01-28T15:21:56.756" v="55" actId="6549"/>
        <pc:sldMkLst>
          <pc:docMk/>
          <pc:sldMk cId="2648065397" sldId="622"/>
        </pc:sldMkLst>
      </pc:sldChg>
      <pc:sldChg chg="modNotesTx">
        <pc:chgData name="Alice Taylor" userId="ee80e704-d53c-4598-95a4-a839f60be9e1" providerId="ADAL" clId="{81511B6B-A561-4882-982A-12EE4F64BA14}" dt="2021-01-28T15:19:09.830" v="15" actId="6549"/>
        <pc:sldMkLst>
          <pc:docMk/>
          <pc:sldMk cId="295274300" sldId="735"/>
        </pc:sldMkLst>
      </pc:sldChg>
      <pc:sldChg chg="modNotesTx">
        <pc:chgData name="Alice Taylor" userId="ee80e704-d53c-4598-95a4-a839f60be9e1" providerId="ADAL" clId="{81511B6B-A561-4882-982A-12EE4F64BA14}" dt="2021-01-28T15:18:49.741" v="2" actId="6549"/>
        <pc:sldMkLst>
          <pc:docMk/>
          <pc:sldMk cId="2997401308" sldId="816"/>
        </pc:sldMkLst>
      </pc:sldChg>
      <pc:sldChg chg="modSp mod modNotesTx">
        <pc:chgData name="Alice Taylor" userId="ee80e704-d53c-4598-95a4-a839f60be9e1" providerId="ADAL" clId="{81511B6B-A561-4882-982A-12EE4F64BA14}" dt="2021-01-28T16:00:23.830" v="147" actId="20577"/>
        <pc:sldMkLst>
          <pc:docMk/>
          <pc:sldMk cId="2709273535" sldId="887"/>
        </pc:sldMkLst>
        <pc:spChg chg="mod">
          <ac:chgData name="Alice Taylor" userId="ee80e704-d53c-4598-95a4-a839f60be9e1" providerId="ADAL" clId="{81511B6B-A561-4882-982A-12EE4F64BA14}" dt="2021-01-28T16:00:23.830" v="147" actId="20577"/>
          <ac:spMkLst>
            <pc:docMk/>
            <pc:sldMk cId="2709273535" sldId="887"/>
            <ac:spMk id="8" creationId="{540C8B82-A4CC-41D9-91AC-EECA85C2BCEE}"/>
          </ac:spMkLst>
        </pc:spChg>
      </pc:sldChg>
      <pc:sldChg chg="modNotesTx">
        <pc:chgData name="Alice Taylor" userId="ee80e704-d53c-4598-95a4-a839f60be9e1" providerId="ADAL" clId="{81511B6B-A561-4882-982A-12EE4F64BA14}" dt="2021-01-28T15:59:20.599" v="138" actId="20577"/>
        <pc:sldMkLst>
          <pc:docMk/>
          <pc:sldMk cId="2258320124" sldId="905"/>
        </pc:sldMkLst>
      </pc:sldChg>
      <pc:sldChg chg="modNotesTx">
        <pc:chgData name="Alice Taylor" userId="ee80e704-d53c-4598-95a4-a839f60be9e1" providerId="ADAL" clId="{81511B6B-A561-4882-982A-12EE4F64BA14}" dt="2021-01-28T15:19:20.079" v="22" actId="5793"/>
        <pc:sldMkLst>
          <pc:docMk/>
          <pc:sldMk cId="48762752" sldId="912"/>
        </pc:sldMkLst>
      </pc:sldChg>
      <pc:sldChg chg="modNotesTx">
        <pc:chgData name="Alice Taylor" userId="ee80e704-d53c-4598-95a4-a839f60be9e1" providerId="ADAL" clId="{81511B6B-A561-4882-982A-12EE4F64BA14}" dt="2021-01-28T15:22:35.447" v="77" actId="5793"/>
        <pc:sldMkLst>
          <pc:docMk/>
          <pc:sldMk cId="4143709183" sldId="924"/>
        </pc:sldMkLst>
      </pc:sldChg>
      <pc:sldChg chg="modNotesTx">
        <pc:chgData name="Alice Taylor" userId="ee80e704-d53c-4598-95a4-a839f60be9e1" providerId="ADAL" clId="{81511B6B-A561-4882-982A-12EE4F64BA14}" dt="2021-01-28T15:22:54.199" v="85" actId="6549"/>
        <pc:sldMkLst>
          <pc:docMk/>
          <pc:sldMk cId="579033372" sldId="927"/>
        </pc:sldMkLst>
      </pc:sldChg>
      <pc:sldChg chg="modNotesTx">
        <pc:chgData name="Alice Taylor" userId="ee80e704-d53c-4598-95a4-a839f60be9e1" providerId="ADAL" clId="{81511B6B-A561-4882-982A-12EE4F64BA14}" dt="2021-01-28T15:22:39.741" v="78" actId="6549"/>
        <pc:sldMkLst>
          <pc:docMk/>
          <pc:sldMk cId="3127984181" sldId="929"/>
        </pc:sldMkLst>
      </pc:sldChg>
      <pc:sldChg chg="modNotesTx">
        <pc:chgData name="Alice Taylor" userId="ee80e704-d53c-4598-95a4-a839f60be9e1" providerId="ADAL" clId="{81511B6B-A561-4882-982A-12EE4F64BA14}" dt="2021-01-28T15:22:45.021" v="80" actId="6549"/>
        <pc:sldMkLst>
          <pc:docMk/>
          <pc:sldMk cId="2342604589" sldId="931"/>
        </pc:sldMkLst>
      </pc:sldChg>
      <pc:sldChg chg="modNotesTx">
        <pc:chgData name="Alice Taylor" userId="ee80e704-d53c-4598-95a4-a839f60be9e1" providerId="ADAL" clId="{81511B6B-A561-4882-982A-12EE4F64BA14}" dt="2021-01-28T15:59:55.706" v="144" actId="6549"/>
        <pc:sldMkLst>
          <pc:docMk/>
          <pc:sldMk cId="3511621210" sldId="932"/>
        </pc:sldMkLst>
      </pc:sldChg>
      <pc:sldChg chg="modNotesTx">
        <pc:chgData name="Alice Taylor" userId="ee80e704-d53c-4598-95a4-a839f60be9e1" providerId="ADAL" clId="{81511B6B-A561-4882-982A-12EE4F64BA14}" dt="2021-01-28T15:21:33.701" v="44" actId="6549"/>
        <pc:sldMkLst>
          <pc:docMk/>
          <pc:sldMk cId="2936953104" sldId="936"/>
        </pc:sldMkLst>
      </pc:sldChg>
      <pc:sldChg chg="modNotesTx">
        <pc:chgData name="Alice Taylor" userId="ee80e704-d53c-4598-95a4-a839f60be9e1" providerId="ADAL" clId="{81511B6B-A561-4882-982A-12EE4F64BA14}" dt="2021-01-28T15:22:56.774" v="87" actId="6549"/>
        <pc:sldMkLst>
          <pc:docMk/>
          <pc:sldMk cId="1421855247" sldId="954"/>
        </pc:sldMkLst>
      </pc:sldChg>
      <pc:sldChg chg="modNotesTx">
        <pc:chgData name="Alice Taylor" userId="ee80e704-d53c-4598-95a4-a839f60be9e1" providerId="ADAL" clId="{81511B6B-A561-4882-982A-12EE4F64BA14}" dt="2021-01-28T15:23:08.058" v="96" actId="6549"/>
        <pc:sldMkLst>
          <pc:docMk/>
          <pc:sldMk cId="2740830217" sldId="959"/>
        </pc:sldMkLst>
      </pc:sldChg>
      <pc:sldChg chg="modNotesTx">
        <pc:chgData name="Alice Taylor" userId="ee80e704-d53c-4598-95a4-a839f60be9e1" providerId="ADAL" clId="{81511B6B-A561-4882-982A-12EE4F64BA14}" dt="2021-01-28T15:21:32.344" v="43" actId="6549"/>
        <pc:sldMkLst>
          <pc:docMk/>
          <pc:sldMk cId="68980927" sldId="963"/>
        </pc:sldMkLst>
      </pc:sldChg>
      <pc:sldChg chg="modNotesTx">
        <pc:chgData name="Alice Taylor" userId="ee80e704-d53c-4598-95a4-a839f60be9e1" providerId="ADAL" clId="{81511B6B-A561-4882-982A-12EE4F64BA14}" dt="2021-01-28T15:22:29.925" v="75" actId="6549"/>
        <pc:sldMkLst>
          <pc:docMk/>
          <pc:sldMk cId="4262676065" sldId="968"/>
        </pc:sldMkLst>
      </pc:sldChg>
      <pc:sldChg chg="modNotesTx">
        <pc:chgData name="Alice Taylor" userId="ee80e704-d53c-4598-95a4-a839f60be9e1" providerId="ADAL" clId="{81511B6B-A561-4882-982A-12EE4F64BA14}" dt="2021-01-28T15:22:42.865" v="79" actId="6549"/>
        <pc:sldMkLst>
          <pc:docMk/>
          <pc:sldMk cId="4217559134" sldId="969"/>
        </pc:sldMkLst>
      </pc:sldChg>
      <pc:sldChg chg="modNotesTx">
        <pc:chgData name="Alice Taylor" userId="ee80e704-d53c-4598-95a4-a839f60be9e1" providerId="ADAL" clId="{81511B6B-A561-4882-982A-12EE4F64BA14}" dt="2021-01-28T15:58:52.083" v="130" actId="20577"/>
        <pc:sldMkLst>
          <pc:docMk/>
          <pc:sldMk cId="2426682840" sldId="975"/>
        </pc:sldMkLst>
      </pc:sldChg>
      <pc:sldChg chg="modNotesTx">
        <pc:chgData name="Alice Taylor" userId="ee80e704-d53c-4598-95a4-a839f60be9e1" providerId="ADAL" clId="{81511B6B-A561-4882-982A-12EE4F64BA14}" dt="2021-01-28T15:19:11.530" v="16" actId="6549"/>
        <pc:sldMkLst>
          <pc:docMk/>
          <pc:sldMk cId="3044696893" sldId="976"/>
        </pc:sldMkLst>
      </pc:sldChg>
      <pc:sldChg chg="modNotesTx">
        <pc:chgData name="Alice Taylor" userId="ee80e704-d53c-4598-95a4-a839f60be9e1" providerId="ADAL" clId="{81511B6B-A561-4882-982A-12EE4F64BA14}" dt="2021-01-28T15:18:55.330" v="5" actId="6549"/>
        <pc:sldMkLst>
          <pc:docMk/>
          <pc:sldMk cId="3030467637" sldId="979"/>
        </pc:sldMkLst>
      </pc:sldChg>
      <pc:sldChg chg="modNotesTx">
        <pc:chgData name="Alice Taylor" userId="ee80e704-d53c-4598-95a4-a839f60be9e1" providerId="ADAL" clId="{81511B6B-A561-4882-982A-12EE4F64BA14}" dt="2021-01-28T15:59:15.815" v="136" actId="20577"/>
        <pc:sldMkLst>
          <pc:docMk/>
          <pc:sldMk cId="4139435520" sldId="981"/>
        </pc:sldMkLst>
      </pc:sldChg>
      <pc:sldChg chg="modNotesTx">
        <pc:chgData name="Alice Taylor" userId="ee80e704-d53c-4598-95a4-a839f60be9e1" providerId="ADAL" clId="{81511B6B-A561-4882-982A-12EE4F64BA14}" dt="2021-01-28T15:22:48.803" v="82" actId="6549"/>
        <pc:sldMkLst>
          <pc:docMk/>
          <pc:sldMk cId="2601669663" sldId="984"/>
        </pc:sldMkLst>
      </pc:sldChg>
      <pc:sldChg chg="modNotesTx">
        <pc:chgData name="Alice Taylor" userId="ee80e704-d53c-4598-95a4-a839f60be9e1" providerId="ADAL" clId="{81511B6B-A561-4882-982A-12EE4F64BA14}" dt="2021-01-28T15:22:15.707" v="65" actId="6549"/>
        <pc:sldMkLst>
          <pc:docMk/>
          <pc:sldMk cId="558554165" sldId="988"/>
        </pc:sldMkLst>
      </pc:sldChg>
      <pc:sldChg chg="modNotesTx">
        <pc:chgData name="Alice Taylor" userId="ee80e704-d53c-4598-95a4-a839f60be9e1" providerId="ADAL" clId="{81511B6B-A561-4882-982A-12EE4F64BA14}" dt="2021-01-28T15:22:47.505" v="81" actId="6549"/>
        <pc:sldMkLst>
          <pc:docMk/>
          <pc:sldMk cId="2448508825" sldId="990"/>
        </pc:sldMkLst>
      </pc:sldChg>
      <pc:sldChg chg="modNotesTx">
        <pc:chgData name="Alice Taylor" userId="ee80e704-d53c-4598-95a4-a839f60be9e1" providerId="ADAL" clId="{81511B6B-A561-4882-982A-12EE4F64BA14}" dt="2021-01-28T15:18:53.122" v="3" actId="6549"/>
        <pc:sldMkLst>
          <pc:docMk/>
          <pc:sldMk cId="2012090594" sldId="991"/>
        </pc:sldMkLst>
      </pc:sldChg>
      <pc:sldChg chg="modNotesTx">
        <pc:chgData name="Alice Taylor" userId="ee80e704-d53c-4598-95a4-a839f60be9e1" providerId="ADAL" clId="{81511B6B-A561-4882-982A-12EE4F64BA14}" dt="2021-01-28T15:19:28.653" v="26" actId="6549"/>
        <pc:sldMkLst>
          <pc:docMk/>
          <pc:sldMk cId="3652858552" sldId="992"/>
        </pc:sldMkLst>
      </pc:sldChg>
      <pc:sldChg chg="modNotesTx">
        <pc:chgData name="Alice Taylor" userId="ee80e704-d53c-4598-95a4-a839f60be9e1" providerId="ADAL" clId="{81511B6B-A561-4882-982A-12EE4F64BA14}" dt="2021-01-28T15:19:30.305" v="27" actId="6549"/>
        <pc:sldMkLst>
          <pc:docMk/>
          <pc:sldMk cId="3138578089" sldId="993"/>
        </pc:sldMkLst>
      </pc:sldChg>
      <pc:sldChg chg="modNotesTx">
        <pc:chgData name="Alice Taylor" userId="ee80e704-d53c-4598-95a4-a839f60be9e1" providerId="ADAL" clId="{81511B6B-A561-4882-982A-12EE4F64BA14}" dt="2021-01-28T15:21:27.706" v="40" actId="6549"/>
        <pc:sldMkLst>
          <pc:docMk/>
          <pc:sldMk cId="1426806704" sldId="997"/>
        </pc:sldMkLst>
      </pc:sldChg>
      <pc:sldChg chg="modNotesTx">
        <pc:chgData name="Alice Taylor" userId="ee80e704-d53c-4598-95a4-a839f60be9e1" providerId="ADAL" clId="{81511B6B-A561-4882-982A-12EE4F64BA14}" dt="2021-01-28T15:18:48.179" v="1" actId="6549"/>
        <pc:sldMkLst>
          <pc:docMk/>
          <pc:sldMk cId="406733637" sldId="1001"/>
        </pc:sldMkLst>
      </pc:sldChg>
      <pc:sldChg chg="modNotesTx">
        <pc:chgData name="Alice Taylor" userId="ee80e704-d53c-4598-95a4-a839f60be9e1" providerId="ADAL" clId="{81511B6B-A561-4882-982A-12EE4F64BA14}" dt="2021-01-28T15:19:38.076" v="33" actId="6549"/>
        <pc:sldMkLst>
          <pc:docMk/>
          <pc:sldMk cId="673562385" sldId="1069"/>
        </pc:sldMkLst>
      </pc:sldChg>
      <pc:sldChg chg="modNotesTx">
        <pc:chgData name="Alice Taylor" userId="ee80e704-d53c-4598-95a4-a839f60be9e1" providerId="ADAL" clId="{81511B6B-A561-4882-982A-12EE4F64BA14}" dt="2021-01-28T15:22:05.626" v="58" actId="6549"/>
        <pc:sldMkLst>
          <pc:docMk/>
          <pc:sldMk cId="968158460" sldId="1070"/>
        </pc:sldMkLst>
      </pc:sldChg>
      <pc:sldChg chg="modNotesTx">
        <pc:chgData name="Alice Taylor" userId="ee80e704-d53c-4598-95a4-a839f60be9e1" providerId="ADAL" clId="{81511B6B-A561-4882-982A-12EE4F64BA14}" dt="2021-01-28T15:59:37.487" v="140" actId="20577"/>
        <pc:sldMkLst>
          <pc:docMk/>
          <pc:sldMk cId="4066006313" sldId="1071"/>
        </pc:sldMkLst>
      </pc:sldChg>
      <pc:sldChg chg="modNotesTx">
        <pc:chgData name="Alice Taylor" userId="ee80e704-d53c-4598-95a4-a839f60be9e1" providerId="ADAL" clId="{81511B6B-A561-4882-982A-12EE4F64BA14}" dt="2021-01-28T15:22:14.236" v="64" actId="6549"/>
        <pc:sldMkLst>
          <pc:docMk/>
          <pc:sldMk cId="3095647750" sldId="1072"/>
        </pc:sldMkLst>
      </pc:sldChg>
      <pc:sldChg chg="modNotesTx">
        <pc:chgData name="Alice Taylor" userId="ee80e704-d53c-4598-95a4-a839f60be9e1" providerId="ADAL" clId="{81511B6B-A561-4882-982A-12EE4F64BA14}" dt="2021-01-28T15:59:26.097" v="139" actId="20577"/>
        <pc:sldMkLst>
          <pc:docMk/>
          <pc:sldMk cId="3468309335" sldId="1073"/>
        </pc:sldMkLst>
      </pc:sldChg>
      <pc:sldChg chg="modNotesTx">
        <pc:chgData name="Alice Taylor" userId="ee80e704-d53c-4598-95a4-a839f60be9e1" providerId="ADAL" clId="{81511B6B-A561-4882-982A-12EE4F64BA14}" dt="2021-01-28T15:21:49.131" v="52" actId="6549"/>
        <pc:sldMkLst>
          <pc:docMk/>
          <pc:sldMk cId="4272837161" sldId="1074"/>
        </pc:sldMkLst>
      </pc:sldChg>
      <pc:sldChg chg="modNotesTx">
        <pc:chgData name="Alice Taylor" userId="ee80e704-d53c-4598-95a4-a839f60be9e1" providerId="ADAL" clId="{81511B6B-A561-4882-982A-12EE4F64BA14}" dt="2021-01-28T15:21:53.982" v="54" actId="6549"/>
        <pc:sldMkLst>
          <pc:docMk/>
          <pc:sldMk cId="3874926664" sldId="1075"/>
        </pc:sldMkLst>
      </pc:sldChg>
      <pc:sldChg chg="modNotesTx">
        <pc:chgData name="Alice Taylor" userId="ee80e704-d53c-4598-95a4-a839f60be9e1" providerId="ADAL" clId="{81511B6B-A561-4882-982A-12EE4F64BA14}" dt="2021-01-28T15:22:23.022" v="70" actId="6549"/>
        <pc:sldMkLst>
          <pc:docMk/>
          <pc:sldMk cId="3665367284" sldId="1076"/>
        </pc:sldMkLst>
      </pc:sldChg>
      <pc:sldChg chg="modNotesTx">
        <pc:chgData name="Alice Taylor" userId="ee80e704-d53c-4598-95a4-a839f60be9e1" providerId="ADAL" clId="{81511B6B-A561-4882-982A-12EE4F64BA14}" dt="2021-01-28T15:22:26.200" v="72" actId="6549"/>
        <pc:sldMkLst>
          <pc:docMk/>
          <pc:sldMk cId="2260552448" sldId="1077"/>
        </pc:sldMkLst>
      </pc:sldChg>
      <pc:sldChg chg="modNotesTx">
        <pc:chgData name="Alice Taylor" userId="ee80e704-d53c-4598-95a4-a839f60be9e1" providerId="ADAL" clId="{81511B6B-A561-4882-982A-12EE4F64BA14}" dt="2021-01-28T15:23:00.632" v="91" actId="6549"/>
        <pc:sldMkLst>
          <pc:docMk/>
          <pc:sldMk cId="2699224449" sldId="1078"/>
        </pc:sldMkLst>
      </pc:sldChg>
      <pc:sldChg chg="modNotesTx">
        <pc:chgData name="Alice Taylor" userId="ee80e704-d53c-4598-95a4-a839f60be9e1" providerId="ADAL" clId="{81511B6B-A561-4882-982A-12EE4F64BA14}" dt="2021-01-28T16:00:04.448" v="146" actId="20577"/>
        <pc:sldMkLst>
          <pc:docMk/>
          <pc:sldMk cId="452047156" sldId="1079"/>
        </pc:sldMkLst>
      </pc:sldChg>
      <pc:sldChg chg="modNotesTx">
        <pc:chgData name="Alice Taylor" userId="ee80e704-d53c-4598-95a4-a839f60be9e1" providerId="ADAL" clId="{81511B6B-A561-4882-982A-12EE4F64BA14}" dt="2021-01-28T15:23:04.634" v="93" actId="6549"/>
        <pc:sldMkLst>
          <pc:docMk/>
          <pc:sldMk cId="3264473482" sldId="1080"/>
        </pc:sldMkLst>
      </pc:sldChg>
      <pc:sldChg chg="modNotesTx">
        <pc:chgData name="Alice Taylor" userId="ee80e704-d53c-4598-95a4-a839f60be9e1" providerId="ADAL" clId="{81511B6B-A561-4882-982A-12EE4F64BA14}" dt="2021-01-28T15:59:02.665" v="132" actId="5793"/>
        <pc:sldMkLst>
          <pc:docMk/>
          <pc:sldMk cId="888232635" sldId="1081"/>
        </pc:sldMkLst>
      </pc:sldChg>
      <pc:sldChg chg="modNotesTx">
        <pc:chgData name="Alice Taylor" userId="ee80e704-d53c-4598-95a4-a839f60be9e1" providerId="ADAL" clId="{81511B6B-A561-4882-982A-12EE4F64BA14}" dt="2021-01-28T15:59:10.066" v="135" actId="5793"/>
        <pc:sldMkLst>
          <pc:docMk/>
          <pc:sldMk cId="2211735328" sldId="1082"/>
        </pc:sldMkLst>
      </pc:sldChg>
      <pc:sldChg chg="modNotesTx">
        <pc:chgData name="Alice Taylor" userId="ee80e704-d53c-4598-95a4-a839f60be9e1" providerId="ADAL" clId="{81511B6B-A561-4882-982A-12EE4F64BA14}" dt="2021-01-28T15:59:05.911" v="134" actId="5793"/>
        <pc:sldMkLst>
          <pc:docMk/>
          <pc:sldMk cId="1649857941" sldId="1083"/>
        </pc:sldMkLst>
      </pc:sldChg>
      <pc:sldChg chg="modNotesTx">
        <pc:chgData name="Alice Taylor" userId="ee80e704-d53c-4598-95a4-a839f60be9e1" providerId="ADAL" clId="{81511B6B-A561-4882-982A-12EE4F64BA14}" dt="2021-01-28T15:59:40.811" v="141" actId="20577"/>
        <pc:sldMkLst>
          <pc:docMk/>
          <pc:sldMk cId="1292818485" sldId="1084"/>
        </pc:sldMkLst>
      </pc:sldChg>
      <pc:sldChg chg="modNotesTx">
        <pc:chgData name="Alice Taylor" userId="ee80e704-d53c-4598-95a4-a839f60be9e1" providerId="ADAL" clId="{81511B6B-A561-4882-982A-12EE4F64BA14}" dt="2021-01-28T15:22:10.314" v="61" actId="6549"/>
        <pc:sldMkLst>
          <pc:docMk/>
          <pc:sldMk cId="3725909605" sldId="1085"/>
        </pc:sldMkLst>
      </pc:sldChg>
      <pc:sldChg chg="modNotesTx">
        <pc:chgData name="Alice Taylor" userId="ee80e704-d53c-4598-95a4-a839f60be9e1" providerId="ADAL" clId="{81511B6B-A561-4882-982A-12EE4F64BA14}" dt="2021-01-28T15:21:52.363" v="53" actId="6549"/>
        <pc:sldMkLst>
          <pc:docMk/>
          <pc:sldMk cId="3619718180" sldId="1086"/>
        </pc:sldMkLst>
      </pc:sldChg>
      <pc:sldChg chg="modNotesTx">
        <pc:chgData name="Alice Taylor" userId="ee80e704-d53c-4598-95a4-a839f60be9e1" providerId="ADAL" clId="{81511B6B-A561-4882-982A-12EE4F64BA14}" dt="2021-01-28T15:21:34.945" v="45" actId="6549"/>
        <pc:sldMkLst>
          <pc:docMk/>
          <pc:sldMk cId="76223214" sldId="1087"/>
        </pc:sldMkLst>
      </pc:sldChg>
      <pc:sldChg chg="modNotesTx">
        <pc:chgData name="Alice Taylor" userId="ee80e704-d53c-4598-95a4-a839f60be9e1" providerId="ADAL" clId="{81511B6B-A561-4882-982A-12EE4F64BA14}" dt="2021-01-28T15:19:03.619" v="11" actId="5793"/>
        <pc:sldMkLst>
          <pc:docMk/>
          <pc:sldMk cId="2637576182" sldId="1101"/>
        </pc:sldMkLst>
      </pc:sldChg>
      <pc:sldChg chg="modNotesTx">
        <pc:chgData name="Alice Taylor" userId="ee80e704-d53c-4598-95a4-a839f60be9e1" providerId="ADAL" clId="{81511B6B-A561-4882-982A-12EE4F64BA14}" dt="2021-01-28T15:19:07.772" v="14" actId="6549"/>
        <pc:sldMkLst>
          <pc:docMk/>
          <pc:sldMk cId="2228759939" sldId="110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4D470-ABBE-484E-ACEF-448D3CCDBD4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DEC4E1-991E-4735-9F08-69ACA3502F2D}">
      <dgm:prSet phldrT="[Text]" custT="1"/>
      <dgm:spPr>
        <a:solidFill>
          <a:srgbClr val="005C6E"/>
        </a:solidFill>
      </dgm:spPr>
      <dgm:t>
        <a:bodyPr/>
        <a:lstStyle/>
        <a:p>
          <a:r>
            <a:rPr lang="en-GB" sz="1600" b="1" dirty="0"/>
            <a:t>Perceivable</a:t>
          </a:r>
          <a:r>
            <a:rPr lang="en-GB" sz="1600" dirty="0"/>
            <a:t>: Content is presented in ways that can be accessed by all</a:t>
          </a:r>
        </a:p>
      </dgm:t>
      <dgm:extLst>
        <a:ext uri="{E40237B7-FDA0-4F09-8148-C483321AD2D9}">
          <dgm14:cNvPr xmlns:dgm14="http://schemas.microsoft.com/office/drawing/2010/diagram" id="0" name="" descr="Perceivable: Content is presented in ways that can be accessed by all&#10;Operable: Content is presented in ways that can be operated by all&#10;Understandable: Content is presented in ways that can be understood by all&#10;Robust: Content is reliable and compatible with assistive technology and standards&#10;"/>
        </a:ext>
      </dgm:extLst>
    </dgm:pt>
    <dgm:pt modelId="{5EAD5F8F-7EBB-48C7-8079-6453C233B9D5}" type="parTrans" cxnId="{0799C551-4802-4774-B194-77FFC0FD175C}">
      <dgm:prSet/>
      <dgm:spPr/>
      <dgm:t>
        <a:bodyPr/>
        <a:lstStyle/>
        <a:p>
          <a:endParaRPr lang="en-GB" sz="2800"/>
        </a:p>
      </dgm:t>
    </dgm:pt>
    <dgm:pt modelId="{64082B01-3035-4E67-9D54-6D39AFAB206A}" type="sibTrans" cxnId="{0799C551-4802-4774-B194-77FFC0FD175C}">
      <dgm:prSet/>
      <dgm:spPr/>
      <dgm:t>
        <a:bodyPr/>
        <a:lstStyle/>
        <a:p>
          <a:endParaRPr lang="en-GB" sz="2800"/>
        </a:p>
      </dgm:t>
    </dgm:pt>
    <dgm:pt modelId="{9D43F774-5C85-4435-964D-7B9ABA721C83}">
      <dgm:prSet phldrT="[Text]" custT="1"/>
      <dgm:spPr>
        <a:solidFill>
          <a:srgbClr val="005C6E"/>
        </a:solidFill>
      </dgm:spPr>
      <dgm:t>
        <a:bodyPr/>
        <a:lstStyle/>
        <a:p>
          <a:r>
            <a:rPr lang="en-GB" sz="1600" b="1" dirty="0"/>
            <a:t>Operable</a:t>
          </a:r>
          <a:r>
            <a:rPr lang="en-GB" sz="1600" dirty="0"/>
            <a:t>: Content is presented in ways that can be operated by all</a:t>
          </a:r>
        </a:p>
      </dgm:t>
      <dgm:extLst>
        <a:ext uri="{E40237B7-FDA0-4F09-8148-C483321AD2D9}">
          <dgm14:cNvPr xmlns:dgm14="http://schemas.microsoft.com/office/drawing/2010/diagram" id="0" name="" descr="Perceivable: Content is presented in ways that can be accessed by all&#10;Operable: Content is presented in ways that can be operated by all&#10;Understandable: Content is presented in ways that can be understood by all&#10;Robust: Content is reliable and compatible with assistive technology and standards&#10;"/>
        </a:ext>
      </dgm:extLst>
    </dgm:pt>
    <dgm:pt modelId="{25D12F7D-5CEC-4AB4-8450-551659E5C430}" type="parTrans" cxnId="{02926A8C-A551-4723-977E-E2CE5D629375}">
      <dgm:prSet/>
      <dgm:spPr/>
      <dgm:t>
        <a:bodyPr/>
        <a:lstStyle/>
        <a:p>
          <a:endParaRPr lang="en-GB" sz="2800"/>
        </a:p>
      </dgm:t>
    </dgm:pt>
    <dgm:pt modelId="{2A7402A4-766F-4C3E-A456-2DD5B378C8A3}" type="sibTrans" cxnId="{02926A8C-A551-4723-977E-E2CE5D629375}">
      <dgm:prSet/>
      <dgm:spPr/>
      <dgm:t>
        <a:bodyPr/>
        <a:lstStyle/>
        <a:p>
          <a:endParaRPr lang="en-GB" sz="2800"/>
        </a:p>
      </dgm:t>
    </dgm:pt>
    <dgm:pt modelId="{E4C02D48-AFDD-46EB-B80D-AB1B2DCCAB5E}">
      <dgm:prSet phldrT="[Text]" custT="1"/>
      <dgm:spPr>
        <a:solidFill>
          <a:srgbClr val="005C6E"/>
        </a:solidFill>
      </dgm:spPr>
      <dgm:t>
        <a:bodyPr/>
        <a:lstStyle/>
        <a:p>
          <a:r>
            <a:rPr lang="en-GB" sz="1600" b="1" dirty="0"/>
            <a:t>Understandable</a:t>
          </a:r>
          <a:r>
            <a:rPr lang="en-GB" sz="1600" dirty="0"/>
            <a:t>: Content is presented in ways that can be understood by all</a:t>
          </a:r>
        </a:p>
      </dgm:t>
      <dgm:extLst>
        <a:ext uri="{E40237B7-FDA0-4F09-8148-C483321AD2D9}">
          <dgm14:cNvPr xmlns:dgm14="http://schemas.microsoft.com/office/drawing/2010/diagram" id="0" name="" descr="Perceivable: Content is presented in ways that can be accessed by all&#10;Operable: Content is presented in ways that can be operated by all&#10;Understandable: Content is presented in ways that can be understood by all&#10;Robust: Content is reliable and compatible with assistive technology and standards&#10;"/>
        </a:ext>
      </dgm:extLst>
    </dgm:pt>
    <dgm:pt modelId="{E153D2E2-661C-4265-A244-6C30639460D6}" type="parTrans" cxnId="{A84AEAE0-F7CF-4990-A2FF-EB03F514B914}">
      <dgm:prSet/>
      <dgm:spPr/>
      <dgm:t>
        <a:bodyPr/>
        <a:lstStyle/>
        <a:p>
          <a:endParaRPr lang="en-GB" sz="2800"/>
        </a:p>
      </dgm:t>
    </dgm:pt>
    <dgm:pt modelId="{FA19BA6D-E394-41B3-B7C3-2F5F7CC2D9A2}" type="sibTrans" cxnId="{A84AEAE0-F7CF-4990-A2FF-EB03F514B914}">
      <dgm:prSet/>
      <dgm:spPr/>
      <dgm:t>
        <a:bodyPr/>
        <a:lstStyle/>
        <a:p>
          <a:endParaRPr lang="en-GB" sz="2800"/>
        </a:p>
      </dgm:t>
    </dgm:pt>
    <dgm:pt modelId="{1DD437CE-A9EF-4104-A731-ED4226187CEF}">
      <dgm:prSet phldrT="[Text]" custT="1"/>
      <dgm:spPr>
        <a:solidFill>
          <a:srgbClr val="005C6E"/>
        </a:solidFill>
      </dgm:spPr>
      <dgm:t>
        <a:bodyPr/>
        <a:lstStyle/>
        <a:p>
          <a:r>
            <a:rPr lang="en-GB" sz="1600" b="1" dirty="0"/>
            <a:t>Robust</a:t>
          </a:r>
          <a:r>
            <a:rPr lang="en-GB" sz="1600" dirty="0"/>
            <a:t>: Content is reliable and compatible with assistive technology and standards</a:t>
          </a:r>
        </a:p>
      </dgm:t>
      <dgm:extLst>
        <a:ext uri="{E40237B7-FDA0-4F09-8148-C483321AD2D9}">
          <dgm14:cNvPr xmlns:dgm14="http://schemas.microsoft.com/office/drawing/2010/diagram" id="0" name="" descr="Perceivable: Content is presented in ways that can be accessed by all&#10;Operable: Content is presented in ways that can be operated by all&#10;Understandable: Content is presented in ways that can be understood by all&#10;Robust: Content is reliable and compatible with assistive technology and standards&#10;"/>
        </a:ext>
      </dgm:extLst>
    </dgm:pt>
    <dgm:pt modelId="{50FDB9C1-4B93-4AD6-BFD2-C14548A5EC07}" type="parTrans" cxnId="{D58D9B34-7D3E-4D9C-8D6E-7007FA6840C7}">
      <dgm:prSet/>
      <dgm:spPr/>
      <dgm:t>
        <a:bodyPr/>
        <a:lstStyle/>
        <a:p>
          <a:endParaRPr lang="en-GB" sz="2800"/>
        </a:p>
      </dgm:t>
    </dgm:pt>
    <dgm:pt modelId="{560215CF-5160-44F0-9A66-CE225B97846E}" type="sibTrans" cxnId="{D58D9B34-7D3E-4D9C-8D6E-7007FA6840C7}">
      <dgm:prSet/>
      <dgm:spPr/>
      <dgm:t>
        <a:bodyPr/>
        <a:lstStyle/>
        <a:p>
          <a:endParaRPr lang="en-GB" sz="2800"/>
        </a:p>
      </dgm:t>
    </dgm:pt>
    <dgm:pt modelId="{E6B2838C-60A1-425B-A95A-40B7398CA809}" type="pres">
      <dgm:prSet presAssocID="{FDC4D470-ABBE-484E-ACEF-448D3CCDBD40}" presName="Name0" presStyleCnt="0">
        <dgm:presLayoutVars>
          <dgm:chMax val="7"/>
          <dgm:chPref val="7"/>
          <dgm:dir/>
        </dgm:presLayoutVars>
      </dgm:prSet>
      <dgm:spPr/>
    </dgm:pt>
    <dgm:pt modelId="{85CADDB1-1151-4D7C-ADB0-7ECCFB14F10B}" type="pres">
      <dgm:prSet presAssocID="{FDC4D470-ABBE-484E-ACEF-448D3CCDBD40}" presName="Name1" presStyleCnt="0"/>
      <dgm:spPr/>
    </dgm:pt>
    <dgm:pt modelId="{5C9BD859-24F8-4F75-818D-3273B3305C3B}" type="pres">
      <dgm:prSet presAssocID="{FDC4D470-ABBE-484E-ACEF-448D3CCDBD40}" presName="cycle" presStyleCnt="0"/>
      <dgm:spPr/>
    </dgm:pt>
    <dgm:pt modelId="{CE984FC2-4C52-42C1-AF7B-281F85464888}" type="pres">
      <dgm:prSet presAssocID="{FDC4D470-ABBE-484E-ACEF-448D3CCDBD40}" presName="srcNode" presStyleLbl="node1" presStyleIdx="0" presStyleCnt="4"/>
      <dgm:spPr/>
    </dgm:pt>
    <dgm:pt modelId="{8BDB2EC7-4D37-4892-A6EC-768638C56310}" type="pres">
      <dgm:prSet presAssocID="{FDC4D470-ABBE-484E-ACEF-448D3CCDBD40}" presName="conn" presStyleLbl="parChTrans1D2" presStyleIdx="0" presStyleCnt="1"/>
      <dgm:spPr/>
    </dgm:pt>
    <dgm:pt modelId="{AAD1499C-ED8E-4A0A-812E-FFC0F52D3734}" type="pres">
      <dgm:prSet presAssocID="{FDC4D470-ABBE-484E-ACEF-448D3CCDBD40}" presName="extraNode" presStyleLbl="node1" presStyleIdx="0" presStyleCnt="4"/>
      <dgm:spPr/>
    </dgm:pt>
    <dgm:pt modelId="{4EB21EE6-E777-42AF-9F0A-65C18F0F65C1}" type="pres">
      <dgm:prSet presAssocID="{FDC4D470-ABBE-484E-ACEF-448D3CCDBD40}" presName="dstNode" presStyleLbl="node1" presStyleIdx="0" presStyleCnt="4"/>
      <dgm:spPr/>
    </dgm:pt>
    <dgm:pt modelId="{82559C07-A7A2-4C0D-8F41-4DE2956D1B33}" type="pres">
      <dgm:prSet presAssocID="{0ADEC4E1-991E-4735-9F08-69ACA3502F2D}" presName="text_1" presStyleLbl="node1" presStyleIdx="0" presStyleCnt="4">
        <dgm:presLayoutVars>
          <dgm:bulletEnabled val="1"/>
        </dgm:presLayoutVars>
      </dgm:prSet>
      <dgm:spPr/>
    </dgm:pt>
    <dgm:pt modelId="{28C6C179-8FDE-4DFE-A669-01E5E0324DFA}" type="pres">
      <dgm:prSet presAssocID="{0ADEC4E1-991E-4735-9F08-69ACA3502F2D}" presName="accent_1" presStyleCnt="0"/>
      <dgm:spPr/>
    </dgm:pt>
    <dgm:pt modelId="{3C2B77AF-FBFD-4782-BB0E-A10D51298248}" type="pres">
      <dgm:prSet presAssocID="{0ADEC4E1-991E-4735-9F08-69ACA3502F2D}" presName="accentRepeatNode" presStyleLbl="solidFgAcc1" presStyleIdx="0" presStyleCnt="4"/>
      <dgm:spPr/>
    </dgm:pt>
    <dgm:pt modelId="{AA2DE493-58BF-4A05-87B8-EC12D31289C7}" type="pres">
      <dgm:prSet presAssocID="{9D43F774-5C85-4435-964D-7B9ABA721C83}" presName="text_2" presStyleLbl="node1" presStyleIdx="1" presStyleCnt="4">
        <dgm:presLayoutVars>
          <dgm:bulletEnabled val="1"/>
        </dgm:presLayoutVars>
      </dgm:prSet>
      <dgm:spPr/>
    </dgm:pt>
    <dgm:pt modelId="{864C5C0C-CD86-48AC-A5CB-497FC8302660}" type="pres">
      <dgm:prSet presAssocID="{9D43F774-5C85-4435-964D-7B9ABA721C83}" presName="accent_2" presStyleCnt="0"/>
      <dgm:spPr/>
    </dgm:pt>
    <dgm:pt modelId="{B4BAC0D7-C532-4B99-96BE-971337BCB51A}" type="pres">
      <dgm:prSet presAssocID="{9D43F774-5C85-4435-964D-7B9ABA721C83}" presName="accentRepeatNode" presStyleLbl="solidFgAcc1" presStyleIdx="1" presStyleCnt="4"/>
      <dgm:spPr/>
    </dgm:pt>
    <dgm:pt modelId="{03785100-8412-4A45-BBE9-CA83B9AD530C}" type="pres">
      <dgm:prSet presAssocID="{E4C02D48-AFDD-46EB-B80D-AB1B2DCCAB5E}" presName="text_3" presStyleLbl="node1" presStyleIdx="2" presStyleCnt="4" custScaleY="109395">
        <dgm:presLayoutVars>
          <dgm:bulletEnabled val="1"/>
        </dgm:presLayoutVars>
      </dgm:prSet>
      <dgm:spPr/>
    </dgm:pt>
    <dgm:pt modelId="{2E761A09-B8EB-4E3E-994D-589DCB8236AE}" type="pres">
      <dgm:prSet presAssocID="{E4C02D48-AFDD-46EB-B80D-AB1B2DCCAB5E}" presName="accent_3" presStyleCnt="0"/>
      <dgm:spPr/>
    </dgm:pt>
    <dgm:pt modelId="{015FFF88-059F-42E4-B45A-CE26E8BC06ED}" type="pres">
      <dgm:prSet presAssocID="{E4C02D48-AFDD-46EB-B80D-AB1B2DCCAB5E}" presName="accentRepeatNode" presStyleLbl="solidFgAcc1" presStyleIdx="2" presStyleCnt="4" custLinFactNeighborX="352" custLinFactNeighborY="1080"/>
      <dgm:spPr/>
    </dgm:pt>
    <dgm:pt modelId="{132BF267-D58D-4B2A-B1E3-07515A5C7559}" type="pres">
      <dgm:prSet presAssocID="{1DD437CE-A9EF-4104-A731-ED4226187CEF}" presName="text_4" presStyleLbl="node1" presStyleIdx="3" presStyleCnt="4" custScaleY="115045">
        <dgm:presLayoutVars>
          <dgm:bulletEnabled val="1"/>
        </dgm:presLayoutVars>
      </dgm:prSet>
      <dgm:spPr/>
    </dgm:pt>
    <dgm:pt modelId="{55344AE0-CE8D-45FC-8602-E5D7C30629CB}" type="pres">
      <dgm:prSet presAssocID="{1DD437CE-A9EF-4104-A731-ED4226187CEF}" presName="accent_4" presStyleCnt="0"/>
      <dgm:spPr/>
    </dgm:pt>
    <dgm:pt modelId="{20911E7A-348D-4134-8A5C-396B149E5CF2}" type="pres">
      <dgm:prSet presAssocID="{1DD437CE-A9EF-4104-A731-ED4226187CEF}" presName="accentRepeatNode" presStyleLbl="solidFgAcc1" presStyleIdx="3" presStyleCnt="4"/>
      <dgm:spPr/>
    </dgm:pt>
  </dgm:ptLst>
  <dgm:cxnLst>
    <dgm:cxn modelId="{D58D9B34-7D3E-4D9C-8D6E-7007FA6840C7}" srcId="{FDC4D470-ABBE-484E-ACEF-448D3CCDBD40}" destId="{1DD437CE-A9EF-4104-A731-ED4226187CEF}" srcOrd="3" destOrd="0" parTransId="{50FDB9C1-4B93-4AD6-BFD2-C14548A5EC07}" sibTransId="{560215CF-5160-44F0-9A66-CE225B97846E}"/>
    <dgm:cxn modelId="{E33BEB41-42FA-403A-B685-778C72DB9571}" type="presOf" srcId="{FDC4D470-ABBE-484E-ACEF-448D3CCDBD40}" destId="{E6B2838C-60A1-425B-A95A-40B7398CA809}" srcOrd="0" destOrd="0" presId="urn:microsoft.com/office/officeart/2008/layout/VerticalCurvedList"/>
    <dgm:cxn modelId="{9C66924B-BCB0-4CA2-A874-2D80E2DDFCE6}" type="presOf" srcId="{0ADEC4E1-991E-4735-9F08-69ACA3502F2D}" destId="{82559C07-A7A2-4C0D-8F41-4DE2956D1B33}" srcOrd="0" destOrd="0" presId="urn:microsoft.com/office/officeart/2008/layout/VerticalCurvedList"/>
    <dgm:cxn modelId="{0799C551-4802-4774-B194-77FFC0FD175C}" srcId="{FDC4D470-ABBE-484E-ACEF-448D3CCDBD40}" destId="{0ADEC4E1-991E-4735-9F08-69ACA3502F2D}" srcOrd="0" destOrd="0" parTransId="{5EAD5F8F-7EBB-48C7-8079-6453C233B9D5}" sibTransId="{64082B01-3035-4E67-9D54-6D39AFAB206A}"/>
    <dgm:cxn modelId="{6FFBA17F-B907-4FB8-9DBB-9F49085BB51F}" type="presOf" srcId="{64082B01-3035-4E67-9D54-6D39AFAB206A}" destId="{8BDB2EC7-4D37-4892-A6EC-768638C56310}" srcOrd="0" destOrd="0" presId="urn:microsoft.com/office/officeart/2008/layout/VerticalCurvedList"/>
    <dgm:cxn modelId="{02926A8C-A551-4723-977E-E2CE5D629375}" srcId="{FDC4D470-ABBE-484E-ACEF-448D3CCDBD40}" destId="{9D43F774-5C85-4435-964D-7B9ABA721C83}" srcOrd="1" destOrd="0" parTransId="{25D12F7D-5CEC-4AB4-8450-551659E5C430}" sibTransId="{2A7402A4-766F-4C3E-A456-2DD5B378C8A3}"/>
    <dgm:cxn modelId="{99511DA7-C6F9-4A39-AA71-BC3142989E70}" type="presOf" srcId="{E4C02D48-AFDD-46EB-B80D-AB1B2DCCAB5E}" destId="{03785100-8412-4A45-BBE9-CA83B9AD530C}" srcOrd="0" destOrd="0" presId="urn:microsoft.com/office/officeart/2008/layout/VerticalCurvedList"/>
    <dgm:cxn modelId="{E30182A7-7235-43D7-8AA9-0F29E8600129}" type="presOf" srcId="{9D43F774-5C85-4435-964D-7B9ABA721C83}" destId="{AA2DE493-58BF-4A05-87B8-EC12D31289C7}" srcOrd="0" destOrd="0" presId="urn:microsoft.com/office/officeart/2008/layout/VerticalCurvedList"/>
    <dgm:cxn modelId="{46A2FDC8-776A-4435-B5A5-0F9B3D4C62E7}" type="presOf" srcId="{1DD437CE-A9EF-4104-A731-ED4226187CEF}" destId="{132BF267-D58D-4B2A-B1E3-07515A5C7559}" srcOrd="0" destOrd="0" presId="urn:microsoft.com/office/officeart/2008/layout/VerticalCurvedList"/>
    <dgm:cxn modelId="{A84AEAE0-F7CF-4990-A2FF-EB03F514B914}" srcId="{FDC4D470-ABBE-484E-ACEF-448D3CCDBD40}" destId="{E4C02D48-AFDD-46EB-B80D-AB1B2DCCAB5E}" srcOrd="2" destOrd="0" parTransId="{E153D2E2-661C-4265-A244-6C30639460D6}" sibTransId="{FA19BA6D-E394-41B3-B7C3-2F5F7CC2D9A2}"/>
    <dgm:cxn modelId="{E1A8F4EC-1F44-4E0A-A0A2-472CB9780DC9}" type="presParOf" srcId="{E6B2838C-60A1-425B-A95A-40B7398CA809}" destId="{85CADDB1-1151-4D7C-ADB0-7ECCFB14F10B}" srcOrd="0" destOrd="0" presId="urn:microsoft.com/office/officeart/2008/layout/VerticalCurvedList"/>
    <dgm:cxn modelId="{F9D1CE37-40A2-4A4D-BFBC-35CBE9EFCDDC}" type="presParOf" srcId="{85CADDB1-1151-4D7C-ADB0-7ECCFB14F10B}" destId="{5C9BD859-24F8-4F75-818D-3273B3305C3B}" srcOrd="0" destOrd="0" presId="urn:microsoft.com/office/officeart/2008/layout/VerticalCurvedList"/>
    <dgm:cxn modelId="{57A04031-B71B-4E77-8356-88CDD04132A2}" type="presParOf" srcId="{5C9BD859-24F8-4F75-818D-3273B3305C3B}" destId="{CE984FC2-4C52-42C1-AF7B-281F85464888}" srcOrd="0" destOrd="0" presId="urn:microsoft.com/office/officeart/2008/layout/VerticalCurvedList"/>
    <dgm:cxn modelId="{B8460D12-4699-4A32-9A89-AC7193E24446}" type="presParOf" srcId="{5C9BD859-24F8-4F75-818D-3273B3305C3B}" destId="{8BDB2EC7-4D37-4892-A6EC-768638C56310}" srcOrd="1" destOrd="0" presId="urn:microsoft.com/office/officeart/2008/layout/VerticalCurvedList"/>
    <dgm:cxn modelId="{ADF71F0D-0074-48EC-BEF0-6980C323FA46}" type="presParOf" srcId="{5C9BD859-24F8-4F75-818D-3273B3305C3B}" destId="{AAD1499C-ED8E-4A0A-812E-FFC0F52D3734}" srcOrd="2" destOrd="0" presId="urn:microsoft.com/office/officeart/2008/layout/VerticalCurvedList"/>
    <dgm:cxn modelId="{81612FEE-F23A-4CD8-8172-6EFDF3A9E0F3}" type="presParOf" srcId="{5C9BD859-24F8-4F75-818D-3273B3305C3B}" destId="{4EB21EE6-E777-42AF-9F0A-65C18F0F65C1}" srcOrd="3" destOrd="0" presId="urn:microsoft.com/office/officeart/2008/layout/VerticalCurvedList"/>
    <dgm:cxn modelId="{582BE692-1184-45B8-8C0B-0F82D87BCC69}" type="presParOf" srcId="{85CADDB1-1151-4D7C-ADB0-7ECCFB14F10B}" destId="{82559C07-A7A2-4C0D-8F41-4DE2956D1B33}" srcOrd="1" destOrd="0" presId="urn:microsoft.com/office/officeart/2008/layout/VerticalCurvedList"/>
    <dgm:cxn modelId="{7D0D5C48-BCBF-40EF-A9FC-2EE751AB2EC2}" type="presParOf" srcId="{85CADDB1-1151-4D7C-ADB0-7ECCFB14F10B}" destId="{28C6C179-8FDE-4DFE-A669-01E5E0324DFA}" srcOrd="2" destOrd="0" presId="urn:microsoft.com/office/officeart/2008/layout/VerticalCurvedList"/>
    <dgm:cxn modelId="{1996E835-2608-4939-B47D-1CD7CE7CAE8F}" type="presParOf" srcId="{28C6C179-8FDE-4DFE-A669-01E5E0324DFA}" destId="{3C2B77AF-FBFD-4782-BB0E-A10D51298248}" srcOrd="0" destOrd="0" presId="urn:microsoft.com/office/officeart/2008/layout/VerticalCurvedList"/>
    <dgm:cxn modelId="{EDD67A64-60E5-4A4E-BCE7-70FC9B2AE9E8}" type="presParOf" srcId="{85CADDB1-1151-4D7C-ADB0-7ECCFB14F10B}" destId="{AA2DE493-58BF-4A05-87B8-EC12D31289C7}" srcOrd="3" destOrd="0" presId="urn:microsoft.com/office/officeart/2008/layout/VerticalCurvedList"/>
    <dgm:cxn modelId="{8D9D43AB-3938-46EC-8CDE-E542B2161646}" type="presParOf" srcId="{85CADDB1-1151-4D7C-ADB0-7ECCFB14F10B}" destId="{864C5C0C-CD86-48AC-A5CB-497FC8302660}" srcOrd="4" destOrd="0" presId="urn:microsoft.com/office/officeart/2008/layout/VerticalCurvedList"/>
    <dgm:cxn modelId="{CBF9B574-3EF5-4AC5-A19B-2AB09E1EAC89}" type="presParOf" srcId="{864C5C0C-CD86-48AC-A5CB-497FC8302660}" destId="{B4BAC0D7-C532-4B99-96BE-971337BCB51A}" srcOrd="0" destOrd="0" presId="urn:microsoft.com/office/officeart/2008/layout/VerticalCurvedList"/>
    <dgm:cxn modelId="{B79F42DC-6993-476D-85B7-A5ACE2138A42}" type="presParOf" srcId="{85CADDB1-1151-4D7C-ADB0-7ECCFB14F10B}" destId="{03785100-8412-4A45-BBE9-CA83B9AD530C}" srcOrd="5" destOrd="0" presId="urn:microsoft.com/office/officeart/2008/layout/VerticalCurvedList"/>
    <dgm:cxn modelId="{9EE9493F-C5B0-438B-8CB5-D416B893790F}" type="presParOf" srcId="{85CADDB1-1151-4D7C-ADB0-7ECCFB14F10B}" destId="{2E761A09-B8EB-4E3E-994D-589DCB8236AE}" srcOrd="6" destOrd="0" presId="urn:microsoft.com/office/officeart/2008/layout/VerticalCurvedList"/>
    <dgm:cxn modelId="{269AA027-2257-4EE8-95CF-4FF7E8420959}" type="presParOf" srcId="{2E761A09-B8EB-4E3E-994D-589DCB8236AE}" destId="{015FFF88-059F-42E4-B45A-CE26E8BC06ED}" srcOrd="0" destOrd="0" presId="urn:microsoft.com/office/officeart/2008/layout/VerticalCurvedList"/>
    <dgm:cxn modelId="{90646767-B739-4D7B-9EBC-8A4C637AD34E}" type="presParOf" srcId="{85CADDB1-1151-4D7C-ADB0-7ECCFB14F10B}" destId="{132BF267-D58D-4B2A-B1E3-07515A5C7559}" srcOrd="7" destOrd="0" presId="urn:microsoft.com/office/officeart/2008/layout/VerticalCurvedList"/>
    <dgm:cxn modelId="{AEDB6F86-CCD2-4A4E-BCC0-F64E680C55F3}" type="presParOf" srcId="{85CADDB1-1151-4D7C-ADB0-7ECCFB14F10B}" destId="{55344AE0-CE8D-45FC-8602-E5D7C30629CB}" srcOrd="8" destOrd="0" presId="urn:microsoft.com/office/officeart/2008/layout/VerticalCurvedList"/>
    <dgm:cxn modelId="{635B73CE-9B8A-42A9-B6E3-0C8E61AF62E1}" type="presParOf" srcId="{55344AE0-CE8D-45FC-8602-E5D7C30629CB}" destId="{20911E7A-348D-4134-8A5C-396B149E5C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B2EC7-4D37-4892-A6EC-768638C56310}">
      <dsp:nvSpPr>
        <dsp:cNvPr id="0" name=""/>
        <dsp:cNvSpPr/>
      </dsp:nvSpPr>
      <dsp:spPr>
        <a:xfrm>
          <a:off x="-3637395" y="-558927"/>
          <a:ext cx="4336040" cy="433604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59C07-A7A2-4C0D-8F41-4DE2956D1B33}">
      <dsp:nvSpPr>
        <dsp:cNvPr id="0" name=""/>
        <dsp:cNvSpPr/>
      </dsp:nvSpPr>
      <dsp:spPr>
        <a:xfrm>
          <a:off x="366238" y="247414"/>
          <a:ext cx="8002287" cy="495085"/>
        </a:xfrm>
        <a:prstGeom prst="rect">
          <a:avLst/>
        </a:prstGeom>
        <a:solidFill>
          <a:srgbClr val="005C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97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Perceivable</a:t>
          </a:r>
          <a:r>
            <a:rPr lang="en-GB" sz="1600" kern="1200" dirty="0"/>
            <a:t>: Content is presented in ways that can be accessed by all</a:t>
          </a:r>
        </a:p>
      </dsp:txBody>
      <dsp:txXfrm>
        <a:off x="366238" y="247414"/>
        <a:ext cx="8002287" cy="495085"/>
      </dsp:txXfrm>
    </dsp:sp>
    <dsp:sp modelId="{3C2B77AF-FBFD-4782-BB0E-A10D51298248}">
      <dsp:nvSpPr>
        <dsp:cNvPr id="0" name=""/>
        <dsp:cNvSpPr/>
      </dsp:nvSpPr>
      <dsp:spPr>
        <a:xfrm>
          <a:off x="56809" y="185528"/>
          <a:ext cx="618856" cy="61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DE493-58BF-4A05-87B8-EC12D31289C7}">
      <dsp:nvSpPr>
        <dsp:cNvPr id="0" name=""/>
        <dsp:cNvSpPr/>
      </dsp:nvSpPr>
      <dsp:spPr>
        <a:xfrm>
          <a:off x="650081" y="990171"/>
          <a:ext cx="7718443" cy="495085"/>
        </a:xfrm>
        <a:prstGeom prst="rect">
          <a:avLst/>
        </a:prstGeom>
        <a:solidFill>
          <a:srgbClr val="005C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97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Operable</a:t>
          </a:r>
          <a:r>
            <a:rPr lang="en-GB" sz="1600" kern="1200" dirty="0"/>
            <a:t>: Content is presented in ways that can be operated by all</a:t>
          </a:r>
        </a:p>
      </dsp:txBody>
      <dsp:txXfrm>
        <a:off x="650081" y="990171"/>
        <a:ext cx="7718443" cy="495085"/>
      </dsp:txXfrm>
    </dsp:sp>
    <dsp:sp modelId="{B4BAC0D7-C532-4B99-96BE-971337BCB51A}">
      <dsp:nvSpPr>
        <dsp:cNvPr id="0" name=""/>
        <dsp:cNvSpPr/>
      </dsp:nvSpPr>
      <dsp:spPr>
        <a:xfrm>
          <a:off x="340653" y="928285"/>
          <a:ext cx="618856" cy="61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85100-8412-4A45-BBE9-CA83B9AD530C}">
      <dsp:nvSpPr>
        <dsp:cNvPr id="0" name=""/>
        <dsp:cNvSpPr/>
      </dsp:nvSpPr>
      <dsp:spPr>
        <a:xfrm>
          <a:off x="650081" y="1709671"/>
          <a:ext cx="7718443" cy="541598"/>
        </a:xfrm>
        <a:prstGeom prst="rect">
          <a:avLst/>
        </a:prstGeom>
        <a:solidFill>
          <a:srgbClr val="005C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97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Understandable</a:t>
          </a:r>
          <a:r>
            <a:rPr lang="en-GB" sz="1600" kern="1200" dirty="0"/>
            <a:t>: Content is presented in ways that can be understood by all</a:t>
          </a:r>
        </a:p>
      </dsp:txBody>
      <dsp:txXfrm>
        <a:off x="650081" y="1709671"/>
        <a:ext cx="7718443" cy="541598"/>
      </dsp:txXfrm>
    </dsp:sp>
    <dsp:sp modelId="{015FFF88-059F-42E4-B45A-CE26E8BC06ED}">
      <dsp:nvSpPr>
        <dsp:cNvPr id="0" name=""/>
        <dsp:cNvSpPr/>
      </dsp:nvSpPr>
      <dsp:spPr>
        <a:xfrm>
          <a:off x="342831" y="1677726"/>
          <a:ext cx="618856" cy="61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BF267-D58D-4B2A-B1E3-07515A5C7559}">
      <dsp:nvSpPr>
        <dsp:cNvPr id="0" name=""/>
        <dsp:cNvSpPr/>
      </dsp:nvSpPr>
      <dsp:spPr>
        <a:xfrm>
          <a:off x="366238" y="2438442"/>
          <a:ext cx="8002287" cy="569571"/>
        </a:xfrm>
        <a:prstGeom prst="rect">
          <a:avLst/>
        </a:prstGeom>
        <a:solidFill>
          <a:srgbClr val="005C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97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Robust</a:t>
          </a:r>
          <a:r>
            <a:rPr lang="en-GB" sz="1600" kern="1200" dirty="0"/>
            <a:t>: Content is reliable and compatible with assistive technology and standards</a:t>
          </a:r>
        </a:p>
      </dsp:txBody>
      <dsp:txXfrm>
        <a:off x="366238" y="2438442"/>
        <a:ext cx="8002287" cy="569571"/>
      </dsp:txXfrm>
    </dsp:sp>
    <dsp:sp modelId="{20911E7A-348D-4134-8A5C-396B149E5CF2}">
      <dsp:nvSpPr>
        <dsp:cNvPr id="0" name=""/>
        <dsp:cNvSpPr/>
      </dsp:nvSpPr>
      <dsp:spPr>
        <a:xfrm>
          <a:off x="56809" y="2413799"/>
          <a:ext cx="618856" cy="61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287FF-5A33-4D54-B426-64AB04EEC0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B3ECF-14BA-48A3-9352-56650C6B1427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02CF2-A707-46E6-BD96-0D807C982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A5CCA-7818-44F9-BB6C-624B7FD452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11678-64BE-4A77-B755-9507D257CF0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67F5A9F-2411-42A2-AA48-C3A6E9AE3E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42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C2FB6C-90EA-8548-8402-E8D225CFD9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F2F8F-2A51-F345-A083-D21C52760D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813F47-3F03-F143-9832-D86F10E576EF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F31D52D-C7AA-6447-819C-625E34162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65C1C31-4FEA-C541-9CA5-AB108B505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FE8F6-E0C0-5246-8B0F-86D3B3ACDB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A9E8-DB19-2C4D-9A9F-C6578CB8F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F120A8-4F88-FC45-B686-EFB14B758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16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50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sz="12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8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19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956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909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88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31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8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3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81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2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Aft>
                <a:spcPts val="11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22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11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57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726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403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51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84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14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875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09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4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53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321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972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9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73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881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431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3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9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348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97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85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547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3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2732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165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8290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6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096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0654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919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00D264-412B-5B48-8B9B-6DFAF6C669F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60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61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874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491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711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435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814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638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78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019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7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969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B3EB7-1B28-4112-AC0C-3AEA8E2036B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0649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11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108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959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13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52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939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48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00D264-412B-5B48-8B9B-6DFAF6C669F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60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8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077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A1F43-301A-4B0C-B534-F0E95FAED373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05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120A8-4F88-FC45-B686-EFB14B7584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8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Chalkboard SE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85075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83E820-6756-CF48-BDF4-4134A0CA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4000" cy="4408714"/>
          </a:xfrm>
          <a:prstGeom prst="rect">
            <a:avLst/>
          </a:prstGeom>
          <a:solidFill>
            <a:srgbClr val="005C6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546" y="2020923"/>
            <a:ext cx="6884810" cy="842096"/>
          </a:xfrm>
        </p:spPr>
        <p:txBody>
          <a:bodyPr>
            <a:noAutofit/>
          </a:bodyPr>
          <a:lstStyle>
            <a:lvl1pPr algn="l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274" y="3047566"/>
            <a:ext cx="5454972" cy="753341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bilityNet logo">
            <a:extLst>
              <a:ext uri="{FF2B5EF4-FFF2-40B4-BE49-F238E27FC236}">
                <a16:creationId xmlns:a16="http://schemas.microsoft.com/office/drawing/2014/main" id="{97C3E99D-49B8-034E-91C6-77E3CD3FC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8013" y="346075"/>
            <a:ext cx="3048000" cy="10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1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3EB3D8-B22E-5A45-8113-89D292D4C96A}"/>
              </a:ext>
            </a:extLst>
          </p:cNvPr>
          <p:cNvCxnSpPr/>
          <p:nvPr/>
        </p:nvCxnSpPr>
        <p:spPr>
          <a:xfrm flipH="1">
            <a:off x="427038" y="1541463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D4795D-0D23-8B46-9ACE-B52FB12E5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48641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1"/>
            <a:ext cx="8229600" cy="800298"/>
          </a:xfrm>
        </p:spPr>
        <p:txBody>
          <a:bodyPr>
            <a:noAutofit/>
          </a:bodyPr>
          <a:lstStyle>
            <a:lvl1pPr>
              <a:defRPr b="1">
                <a:solidFill>
                  <a:srgbClr val="005C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6322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C6E"/>
                </a:solidFill>
              </a:defRPr>
            </a:lvl1pPr>
            <a:lvl2pPr>
              <a:defRPr sz="2000">
                <a:solidFill>
                  <a:srgbClr val="005C6E"/>
                </a:solidFill>
              </a:defRPr>
            </a:lvl2pPr>
            <a:lvl3pPr>
              <a:defRPr sz="2000">
                <a:solidFill>
                  <a:srgbClr val="005C6E"/>
                </a:solidFill>
              </a:defRPr>
            </a:lvl3pPr>
            <a:lvl4pPr>
              <a:defRPr sz="2000">
                <a:solidFill>
                  <a:srgbClr val="005C6E"/>
                </a:solidFill>
              </a:defRPr>
            </a:lvl4pPr>
            <a:lvl5pPr>
              <a:defRPr sz="2000">
                <a:solidFill>
                  <a:srgbClr val="005C6E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bilityNet logo">
            <a:extLst>
              <a:ext uri="{FF2B5EF4-FFF2-40B4-BE49-F238E27FC236}">
                <a16:creationId xmlns:a16="http://schemas.microsoft.com/office/drawing/2014/main" id="{62A1E5E7-10DD-5B48-A1A4-79163B9EF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4940" y="106879"/>
            <a:ext cx="2328528" cy="11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5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6322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C6E"/>
                </a:solidFill>
              </a:defRPr>
            </a:lvl1pPr>
            <a:lvl2pPr>
              <a:defRPr sz="2000">
                <a:solidFill>
                  <a:srgbClr val="005C6E"/>
                </a:solidFill>
              </a:defRPr>
            </a:lvl2pPr>
            <a:lvl3pPr>
              <a:defRPr sz="2000">
                <a:solidFill>
                  <a:srgbClr val="005C6E"/>
                </a:solidFill>
              </a:defRPr>
            </a:lvl3pPr>
            <a:lvl4pPr>
              <a:defRPr sz="2000">
                <a:solidFill>
                  <a:srgbClr val="005C6E"/>
                </a:solidFill>
              </a:defRPr>
            </a:lvl4pPr>
            <a:lvl5pPr>
              <a:defRPr sz="2000">
                <a:solidFill>
                  <a:srgbClr val="005C6E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71501"/>
            <a:ext cx="8229600" cy="800298"/>
          </a:xfrm>
        </p:spPr>
        <p:txBody>
          <a:bodyPr>
            <a:noAutofit/>
          </a:bodyPr>
          <a:lstStyle>
            <a:lvl1pPr>
              <a:defRPr b="1">
                <a:solidFill>
                  <a:srgbClr val="005C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BE881B-1CB6-2045-8380-283C928B6F62}"/>
              </a:ext>
            </a:extLst>
          </p:cNvPr>
          <p:cNvCxnSpPr/>
          <p:nvPr userDrawn="1"/>
        </p:nvCxnSpPr>
        <p:spPr>
          <a:xfrm flipH="1">
            <a:off x="427038" y="1541463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045DCF-9BAD-CD44-B7DB-B44B08CBAE3E}"/>
              </a:ext>
            </a:extLst>
          </p:cNvPr>
          <p:cNvCxnSpPr/>
          <p:nvPr userDrawn="1"/>
        </p:nvCxnSpPr>
        <p:spPr>
          <a:xfrm flipH="1">
            <a:off x="419100" y="4429807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bilityNet logo">
            <a:extLst>
              <a:ext uri="{FF2B5EF4-FFF2-40B4-BE49-F238E27FC236}">
                <a16:creationId xmlns:a16="http://schemas.microsoft.com/office/drawing/2014/main" id="{A101CD9D-339E-3646-8B78-28D50B57A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4940" y="106879"/>
            <a:ext cx="2328528" cy="11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2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9E1EE-563D-9343-A2FA-F09CF45DE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7565" y="4303713"/>
            <a:ext cx="9392194" cy="973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6322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C6E"/>
                </a:solidFill>
              </a:defRPr>
            </a:lvl1pPr>
            <a:lvl2pPr>
              <a:defRPr sz="2000">
                <a:solidFill>
                  <a:srgbClr val="005C6E"/>
                </a:solidFill>
              </a:defRPr>
            </a:lvl2pPr>
            <a:lvl3pPr>
              <a:defRPr sz="2000">
                <a:solidFill>
                  <a:srgbClr val="005C6E"/>
                </a:solidFill>
              </a:defRPr>
            </a:lvl3pPr>
            <a:lvl4pPr>
              <a:defRPr sz="2000">
                <a:solidFill>
                  <a:srgbClr val="005C6E"/>
                </a:solidFill>
              </a:defRPr>
            </a:lvl4pPr>
            <a:lvl5pPr>
              <a:defRPr sz="2000">
                <a:solidFill>
                  <a:srgbClr val="005C6E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71501"/>
            <a:ext cx="8229600" cy="800298"/>
          </a:xfrm>
        </p:spPr>
        <p:txBody>
          <a:bodyPr>
            <a:noAutofit/>
          </a:bodyPr>
          <a:lstStyle>
            <a:lvl1pPr>
              <a:defRPr b="1">
                <a:solidFill>
                  <a:srgbClr val="005C6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1EE94E-3579-5247-B1C0-526098560241}"/>
              </a:ext>
            </a:extLst>
          </p:cNvPr>
          <p:cNvCxnSpPr/>
          <p:nvPr userDrawn="1"/>
        </p:nvCxnSpPr>
        <p:spPr>
          <a:xfrm flipH="1">
            <a:off x="419100" y="4429807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bilityNet logo">
            <a:extLst>
              <a:ext uri="{FF2B5EF4-FFF2-40B4-BE49-F238E27FC236}">
                <a16:creationId xmlns:a16="http://schemas.microsoft.com/office/drawing/2014/main" id="{AE143433-3718-6345-A204-7E7A8BF91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4940" y="106879"/>
            <a:ext cx="2328528" cy="11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D2587B-F1FD-1643-9869-51854CB3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8672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E3C2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F265C0-2859-C248-A63B-9408DC2AD009}"/>
              </a:ext>
            </a:extLst>
          </p:cNvPr>
          <p:cNvCxnSpPr/>
          <p:nvPr/>
        </p:nvCxnSpPr>
        <p:spPr>
          <a:xfrm flipH="1">
            <a:off x="427038" y="1541463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8901"/>
            <a:ext cx="4038600" cy="2927747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C6E"/>
                </a:solidFill>
              </a:defRPr>
            </a:lvl1pPr>
            <a:lvl2pPr>
              <a:defRPr sz="2000">
                <a:solidFill>
                  <a:srgbClr val="005C6E"/>
                </a:solidFill>
              </a:defRPr>
            </a:lvl2pPr>
            <a:lvl3pPr>
              <a:defRPr sz="2000">
                <a:solidFill>
                  <a:srgbClr val="005C6E"/>
                </a:solidFill>
              </a:defRPr>
            </a:lvl3pPr>
            <a:lvl4pPr>
              <a:defRPr sz="2000">
                <a:solidFill>
                  <a:srgbClr val="005C6E"/>
                </a:solidFill>
              </a:defRPr>
            </a:lvl4pPr>
            <a:lvl5pPr>
              <a:defRPr sz="2000">
                <a:solidFill>
                  <a:srgbClr val="005C6E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8901"/>
            <a:ext cx="4038600" cy="2927747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5C6E"/>
                </a:solidFill>
              </a:defRPr>
            </a:lvl1pPr>
            <a:lvl2pPr>
              <a:defRPr sz="2000">
                <a:solidFill>
                  <a:srgbClr val="005C6E"/>
                </a:solidFill>
              </a:defRPr>
            </a:lvl2pPr>
            <a:lvl3pPr>
              <a:defRPr sz="2000">
                <a:solidFill>
                  <a:srgbClr val="005C6E"/>
                </a:solidFill>
              </a:defRPr>
            </a:lvl3pPr>
            <a:lvl4pPr>
              <a:defRPr sz="2000">
                <a:solidFill>
                  <a:srgbClr val="005C6E"/>
                </a:solidFill>
              </a:defRPr>
            </a:lvl4pPr>
            <a:lvl5pPr>
              <a:defRPr sz="2000">
                <a:solidFill>
                  <a:srgbClr val="005C6E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71501"/>
            <a:ext cx="8229600" cy="800298"/>
          </a:xfrm>
        </p:spPr>
        <p:txBody>
          <a:bodyPr>
            <a:noAutofit/>
          </a:bodyPr>
          <a:lstStyle>
            <a:lvl1pPr>
              <a:defRPr b="1">
                <a:solidFill>
                  <a:srgbClr val="005C6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45291-6D5C-DC49-A26D-72DEFD4D48D6}"/>
              </a:ext>
            </a:extLst>
          </p:cNvPr>
          <p:cNvCxnSpPr/>
          <p:nvPr userDrawn="1"/>
        </p:nvCxnSpPr>
        <p:spPr>
          <a:xfrm flipH="1">
            <a:off x="419100" y="4429807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bilityNet logo">
            <a:extLst>
              <a:ext uri="{FF2B5EF4-FFF2-40B4-BE49-F238E27FC236}">
                <a16:creationId xmlns:a16="http://schemas.microsoft.com/office/drawing/2014/main" id="{7D1EAA49-C3FF-9E46-915F-19B031DDB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4940" y="106879"/>
            <a:ext cx="2328528" cy="11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262A34-86A7-9748-B461-EC94E4EC5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06405"/>
            <a:ext cx="9144000" cy="2823402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104"/>
            <a:ext cx="8229600" cy="802310"/>
          </a:xfrm>
        </p:spPr>
        <p:txBody>
          <a:bodyPr/>
          <a:lstStyle>
            <a:lvl1pPr>
              <a:defRPr b="1">
                <a:solidFill>
                  <a:srgbClr val="005C6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6322"/>
          </a:xfrm>
        </p:spPr>
        <p:txBody>
          <a:bodyPr>
            <a:noAutofit/>
          </a:bodyPr>
          <a:lstStyle>
            <a:lvl1pPr>
              <a:defRPr sz="2000">
                <a:solidFill>
                  <a:srgbClr val="005C6E"/>
                </a:solidFill>
              </a:defRPr>
            </a:lvl1pPr>
            <a:lvl2pPr>
              <a:defRPr sz="2000">
                <a:solidFill>
                  <a:srgbClr val="005C6E"/>
                </a:solidFill>
              </a:defRPr>
            </a:lvl2pPr>
            <a:lvl3pPr>
              <a:defRPr sz="2000">
                <a:solidFill>
                  <a:srgbClr val="005C6E"/>
                </a:solidFill>
              </a:defRPr>
            </a:lvl3pPr>
            <a:lvl4pPr>
              <a:defRPr sz="2000">
                <a:solidFill>
                  <a:srgbClr val="005C6E"/>
                </a:solidFill>
              </a:defRPr>
            </a:lvl4pPr>
            <a:lvl5pPr>
              <a:defRPr sz="2000">
                <a:solidFill>
                  <a:srgbClr val="005C6E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D1A27-26EE-174E-A2D8-52930A711D5C}"/>
              </a:ext>
            </a:extLst>
          </p:cNvPr>
          <p:cNvCxnSpPr/>
          <p:nvPr userDrawn="1"/>
        </p:nvCxnSpPr>
        <p:spPr>
          <a:xfrm flipH="1">
            <a:off x="419100" y="4429807"/>
            <a:ext cx="8267700" cy="0"/>
          </a:xfrm>
          <a:prstGeom prst="line">
            <a:avLst/>
          </a:prstGeom>
          <a:ln w="6350" cmpd="sng">
            <a:solidFill>
              <a:srgbClr val="1413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bilityNet logo">
            <a:extLst>
              <a:ext uri="{FF2B5EF4-FFF2-40B4-BE49-F238E27FC236}">
                <a16:creationId xmlns:a16="http://schemas.microsoft.com/office/drawing/2014/main" id="{B803A963-C18E-3044-893D-F2E7F7A31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4940" y="106879"/>
            <a:ext cx="2328528" cy="11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6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3517D6F-C625-C346-B49F-D6B7B5736A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6350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0469C8-2673-7448-BA23-839ABECEBA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38300"/>
            <a:ext cx="82296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3752D-159E-F344-993E-D1C00B05B7A9}"/>
              </a:ext>
            </a:extLst>
          </p:cNvPr>
          <p:cNvSpPr txBox="1"/>
          <p:nvPr userDrawn="1"/>
        </p:nvSpPr>
        <p:spPr>
          <a:xfrm>
            <a:off x="350836" y="370113"/>
            <a:ext cx="541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C6E"/>
                </a:solidFill>
              </a:rPr>
              <a:t>Accessibility For Designers | Alice Taylor | January 2021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005C6E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005C6E"/>
          </a:solidFill>
          <a:latin typeface="Arial"/>
          <a:ea typeface="+mn-ea"/>
          <a:cs typeface="Arial"/>
        </a:defRPr>
      </a:lvl1pPr>
      <a:lvl2pPr marL="701675" indent="-342900" algn="l" defTabSz="457200" rtl="0" eaLnBrk="1" fontAlgn="base" hangingPunct="1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005C6E"/>
          </a:solidFill>
          <a:latin typeface="Arial"/>
          <a:ea typeface="+mn-ea"/>
          <a:cs typeface="Arial"/>
        </a:defRPr>
      </a:lvl2pPr>
      <a:lvl3pPr marL="1062038" indent="-342900" algn="l" defTabSz="457200" rtl="0" eaLnBrk="1" fontAlgn="base" hangingPunct="1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005C6E"/>
          </a:solidFill>
          <a:latin typeface="Arial"/>
          <a:ea typeface="+mn-ea"/>
          <a:cs typeface="Arial"/>
        </a:defRPr>
      </a:lvl3pPr>
      <a:lvl4pPr marL="358775" algn="l" defTabSz="457200" rtl="0" eaLnBrk="1" fontAlgn="base" hangingPunct="1">
        <a:spcBef>
          <a:spcPct val="0"/>
        </a:spcBef>
        <a:spcAft>
          <a:spcPts val="600"/>
        </a:spcAft>
        <a:buFont typeface="Arial" panose="020B0604020202020204" pitchFamily="34" charset="0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crosoft.com/design/inclusive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UNDERSTANDING-WCAG20/text-equiv-all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.ac.u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en.wikipedia.org/wiki/Main_Pag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tml5accessibility.com/tests/tsbookmarklet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rk.ac.uk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1/Understanding/non-text-contrast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trast-finder.tanaguru.com/" TargetMode="External"/><Relationship Id="rId4" Type="http://schemas.openxmlformats.org/officeDocument/2006/relationships/hyperlink" Target="http://colorsafe.co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bilitynet.org.uk/train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.org/WAI/tutorials/images/decision-tree/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www.w3.org/WAI/highlights/200706wcag2pres" TargetMode="External"/><Relationship Id="rId7" Type="http://schemas.openxmlformats.org/officeDocument/2006/relationships/hyperlink" Target="https://www.w3.org/WAI/media/av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7j4_aP8dWA" TargetMode="External"/><Relationship Id="rId5" Type="http://schemas.openxmlformats.org/officeDocument/2006/relationships/hyperlink" Target="https://www.ted.com/talks/aimee_mullins_my_12_pairs_of_legs/transcript" TargetMode="External"/><Relationship Id="rId4" Type="http://schemas.openxmlformats.org/officeDocument/2006/relationships/hyperlink" Target="https://www.w3.org/WAI/perspective-videos/captions/#transcript" TargetMode="External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ai-aria-practices-1.1/examples/carousel/carousel-1.html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race.wisc.edu/peat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gma.com/c/plugin/731310036968334777/A11y---Focus-Orderer" TargetMode="External"/><Relationship Id="rId3" Type="http://schemas.openxmlformats.org/officeDocument/2006/relationships/hyperlink" Target="https://developer.paciellogroup.com/resources/contrastanalyser/" TargetMode="External"/><Relationship Id="rId7" Type="http://schemas.openxmlformats.org/officeDocument/2006/relationships/hyperlink" Target="https://chrome.google.com/webstore/detail/nocoffee/jjeeggmbnhckmgdhmgdckeigabjfbddl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ness.github.io/accessible-color-matrix/" TargetMode="External"/><Relationship Id="rId11" Type="http://schemas.openxmlformats.org/officeDocument/2006/relationships/image" Target="../media/image92.png"/><Relationship Id="rId5" Type="http://schemas.openxmlformats.org/officeDocument/2006/relationships/hyperlink" Target="https://www.adobe.com/accessibility/products/photoshop.html" TargetMode="External"/><Relationship Id="rId10" Type="http://schemas.openxmlformats.org/officeDocument/2006/relationships/image" Target="../media/image91.png"/><Relationship Id="rId4" Type="http://schemas.openxmlformats.org/officeDocument/2006/relationships/hyperlink" Target="https://www.getstark.co/" TargetMode="External"/><Relationship Id="rId9" Type="http://schemas.openxmlformats.org/officeDocument/2006/relationships/hyperlink" Target="https://www.w3.org/TR/wai-aria-practices-1.1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760D6718-D62D-E947-A567-EC324FE46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701" y="1665059"/>
            <a:ext cx="8145236" cy="991054"/>
          </a:xfrm>
        </p:spPr>
        <p:txBody>
          <a:bodyPr anchor="t"/>
          <a:lstStyle/>
          <a:p>
            <a:r>
              <a:rPr lang="en-GB" sz="2800"/>
              <a:t>Accessibility For Designers</a:t>
            </a: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8" name="Subtitle 2">
            <a:extLst>
              <a:ext uri="{FF2B5EF4-FFF2-40B4-BE49-F238E27FC236}">
                <a16:creationId xmlns:a16="http://schemas.microsoft.com/office/drawing/2014/main" id="{ACCEE830-B063-3C4E-A7FC-C40EC2736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701" y="2838794"/>
            <a:ext cx="6181385" cy="752475"/>
          </a:xfrm>
        </p:spPr>
        <p:txBody>
          <a:bodyPr/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Alice Taylor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Accessibility &amp; Usability Consultant 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January 2021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Profile photo of Alice, smiling facing the camera">
            <a:extLst>
              <a:ext uri="{FF2B5EF4-FFF2-40B4-BE49-F238E27FC236}">
                <a16:creationId xmlns:a16="http://schemas.microsoft.com/office/drawing/2014/main" id="{D1564DCF-C812-46EF-B592-D0EBCD05F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086" y="2076794"/>
            <a:ext cx="15240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0043-FDEF-47D8-94C1-97AFE33A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Inclusive 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D51ABA-24FB-E248-AD01-DCD79ABA8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324" y="1606756"/>
            <a:ext cx="3173476" cy="2965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F36A5B-41D5-B14A-863A-971BC4EB5CA5}"/>
              </a:ext>
            </a:extLst>
          </p:cNvPr>
          <p:cNvSpPr/>
          <p:nvPr/>
        </p:nvSpPr>
        <p:spPr>
          <a:xfrm>
            <a:off x="457199" y="1606756"/>
            <a:ext cx="4775627" cy="3007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abilities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affected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short term injuries or conditions.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abilities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also change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different environments and contexts.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needs can be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Microsoft Inclusive Design Toolkit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287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Web Content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Accessibility Guidelines</a:t>
            </a:r>
          </a:p>
        </p:txBody>
      </p:sp>
    </p:spTree>
    <p:extLst>
      <p:ext uri="{BB962C8B-B14F-4D97-AF65-F5344CB8AC3E}">
        <p14:creationId xmlns:p14="http://schemas.microsoft.com/office/powerpoint/2010/main" val="3044696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Photo of Adi's face on a baby's body">
            <a:extLst>
              <a:ext uri="{FF2B5EF4-FFF2-40B4-BE49-F238E27FC236}">
                <a16:creationId xmlns:a16="http://schemas.microsoft.com/office/drawing/2014/main" id="{36021E95-F716-4007-B32C-37000502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" y="795680"/>
            <a:ext cx="5835010" cy="600205"/>
          </a:xfrm>
        </p:spPr>
        <p:txBody>
          <a:bodyPr/>
          <a:lstStyle/>
          <a:p>
            <a:r>
              <a:rPr lang="en-GB" sz="2400"/>
              <a:t>Web Content Accessibility Guidelines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233081-D335-44CC-8EB8-CBFEA6306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5" y="1552175"/>
            <a:ext cx="8229851" cy="27264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GB" sz="2004"/>
              <a:t>Created by the </a:t>
            </a:r>
            <a:r>
              <a:rPr lang="en-GB" sz="2004" err="1"/>
              <a:t>WorldWideWeb</a:t>
            </a:r>
            <a:r>
              <a:rPr lang="en-GB" sz="2004"/>
              <a:t> Consortium (W3C)</a:t>
            </a:r>
          </a:p>
          <a:p>
            <a:pPr>
              <a:lnSpc>
                <a:spcPct val="200000"/>
              </a:lnSpc>
            </a:pPr>
            <a:r>
              <a:rPr lang="en-GB" sz="2004"/>
              <a:t>Applies to all web content and </a:t>
            </a:r>
            <a:r>
              <a:rPr lang="en-GB" sz="2004" err="1"/>
              <a:t>markup</a:t>
            </a:r>
            <a:endParaRPr lang="en-GB" sz="2004"/>
          </a:p>
          <a:p>
            <a:pPr>
              <a:lnSpc>
                <a:spcPct val="200000"/>
              </a:lnSpc>
            </a:pPr>
            <a:r>
              <a:rPr lang="en-GB" sz="2004"/>
              <a:t>Current version is WCAG 2.1 (June 2018)</a:t>
            </a:r>
          </a:p>
          <a:p>
            <a:pPr>
              <a:lnSpc>
                <a:spcPct val="200000"/>
              </a:lnSpc>
            </a:pPr>
            <a:r>
              <a:rPr lang="en-GB" sz="2004"/>
              <a:t>Principles, Guidelines, and Success Criteria (A / AA / AAA)</a:t>
            </a:r>
          </a:p>
          <a:p>
            <a:pPr>
              <a:lnSpc>
                <a:spcPct val="200000"/>
              </a:lnSpc>
            </a:pPr>
            <a:r>
              <a:rPr lang="en-GB" sz="2004"/>
              <a:t>Technology agnostic</a:t>
            </a:r>
          </a:p>
          <a:p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5973F09-76CC-4662-8FC8-D3D21572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8134" y="1819212"/>
            <a:ext cx="14668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94A94D-D5E6-4820-98FD-F103D11F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31"/>
              <a:t>Accessibility Principles: POUR</a:t>
            </a:r>
          </a:p>
        </p:txBody>
      </p:sp>
      <p:graphicFrame>
        <p:nvGraphicFramePr>
          <p:cNvPr id="15" name="Diagram 14" descr="Perceivable: Content is presented in ways that can be accessed by all.&#10;Operable: Content is presented in ways that can be operated by all.&#10;Understandable: Content is presented in ways that can be understood by all.&#10;Robust: Content is reliable and compatible with assistive technology and standards.&#10;">
            <a:extLst>
              <a:ext uri="{FF2B5EF4-FFF2-40B4-BE49-F238E27FC236}">
                <a16:creationId xmlns:a16="http://schemas.microsoft.com/office/drawing/2014/main" id="{B1E5DF5B-7022-443F-A008-83E85CCF0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526839"/>
              </p:ext>
            </p:extLst>
          </p:nvPr>
        </p:nvGraphicFramePr>
        <p:xfrm>
          <a:off x="457200" y="1594884"/>
          <a:ext cx="8410353" cy="3218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Eye">
            <a:extLst>
              <a:ext uri="{FF2B5EF4-FFF2-40B4-BE49-F238E27FC236}">
                <a16:creationId xmlns:a16="http://schemas.microsoft.com/office/drawing/2014/main" id="{F59638AC-B17E-43B6-AEC4-DF60D982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1596" y="1973450"/>
            <a:ext cx="390654" cy="217838"/>
          </a:xfrm>
          <a:custGeom>
            <a:avLst/>
            <a:gdLst>
              <a:gd name="T0" fmla="*/ 321 w 642"/>
              <a:gd name="T1" fmla="*/ 0 h 346"/>
              <a:gd name="T2" fmla="*/ 4 w 642"/>
              <a:gd name="T3" fmla="*/ 164 h 346"/>
              <a:gd name="T4" fmla="*/ 4 w 642"/>
              <a:gd name="T5" fmla="*/ 182 h 346"/>
              <a:gd name="T6" fmla="*/ 321 w 642"/>
              <a:gd name="T7" fmla="*/ 346 h 346"/>
              <a:gd name="T8" fmla="*/ 638 w 642"/>
              <a:gd name="T9" fmla="*/ 182 h 346"/>
              <a:gd name="T10" fmla="*/ 638 w 642"/>
              <a:gd name="T11" fmla="*/ 164 h 346"/>
              <a:gd name="T12" fmla="*/ 321 w 642"/>
              <a:gd name="T13" fmla="*/ 0 h 346"/>
              <a:gd name="T14" fmla="*/ 321 w 642"/>
              <a:gd name="T15" fmla="*/ 26 h 346"/>
              <a:gd name="T16" fmla="*/ 421 w 642"/>
              <a:gd name="T17" fmla="*/ 45 h 346"/>
              <a:gd name="T18" fmla="*/ 454 w 642"/>
              <a:gd name="T19" fmla="*/ 133 h 346"/>
              <a:gd name="T20" fmla="*/ 321 w 642"/>
              <a:gd name="T21" fmla="*/ 266 h 346"/>
              <a:gd name="T22" fmla="*/ 188 w 642"/>
              <a:gd name="T23" fmla="*/ 133 h 346"/>
              <a:gd name="T24" fmla="*/ 221 w 642"/>
              <a:gd name="T25" fmla="*/ 45 h 346"/>
              <a:gd name="T26" fmla="*/ 321 w 642"/>
              <a:gd name="T27" fmla="*/ 26 h 346"/>
              <a:gd name="T28" fmla="*/ 465 w 642"/>
              <a:gd name="T29" fmla="*/ 64 h 346"/>
              <a:gd name="T30" fmla="*/ 609 w 642"/>
              <a:gd name="T31" fmla="*/ 173 h 346"/>
              <a:gd name="T32" fmla="*/ 321 w 642"/>
              <a:gd name="T33" fmla="*/ 320 h 346"/>
              <a:gd name="T34" fmla="*/ 33 w 642"/>
              <a:gd name="T35" fmla="*/ 173 h 346"/>
              <a:gd name="T36" fmla="*/ 177 w 642"/>
              <a:gd name="T37" fmla="*/ 64 h 346"/>
              <a:gd name="T38" fmla="*/ 161 w 642"/>
              <a:gd name="T39" fmla="*/ 133 h 346"/>
              <a:gd name="T40" fmla="*/ 321 w 642"/>
              <a:gd name="T41" fmla="*/ 293 h 346"/>
              <a:gd name="T42" fmla="*/ 481 w 642"/>
              <a:gd name="T43" fmla="*/ 133 h 346"/>
              <a:gd name="T44" fmla="*/ 465 w 642"/>
              <a:gd name="T45" fmla="*/ 64 h 346"/>
              <a:gd name="T46" fmla="*/ 321 w 642"/>
              <a:gd name="T47" fmla="*/ 66 h 346"/>
              <a:gd name="T48" fmla="*/ 254 w 642"/>
              <a:gd name="T49" fmla="*/ 133 h 346"/>
              <a:gd name="T50" fmla="*/ 321 w 642"/>
              <a:gd name="T51" fmla="*/ 200 h 346"/>
              <a:gd name="T52" fmla="*/ 388 w 642"/>
              <a:gd name="T53" fmla="*/ 133 h 346"/>
              <a:gd name="T54" fmla="*/ 321 w 642"/>
              <a:gd name="T55" fmla="*/ 66 h 346"/>
              <a:gd name="T56" fmla="*/ 321 w 642"/>
              <a:gd name="T57" fmla="*/ 93 h 346"/>
              <a:gd name="T58" fmla="*/ 361 w 642"/>
              <a:gd name="T59" fmla="*/ 133 h 346"/>
              <a:gd name="T60" fmla="*/ 321 w 642"/>
              <a:gd name="T61" fmla="*/ 173 h 346"/>
              <a:gd name="T62" fmla="*/ 281 w 642"/>
              <a:gd name="T63" fmla="*/ 133 h 346"/>
              <a:gd name="T64" fmla="*/ 321 w 642"/>
              <a:gd name="T65" fmla="*/ 9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42" h="346">
                <a:moveTo>
                  <a:pt x="321" y="0"/>
                </a:moveTo>
                <a:cubicBezTo>
                  <a:pt x="143" y="0"/>
                  <a:pt x="4" y="164"/>
                  <a:pt x="4" y="164"/>
                </a:cubicBezTo>
                <a:cubicBezTo>
                  <a:pt x="0" y="169"/>
                  <a:pt x="0" y="177"/>
                  <a:pt x="4" y="182"/>
                </a:cubicBezTo>
                <a:cubicBezTo>
                  <a:pt x="4" y="182"/>
                  <a:pt x="143" y="346"/>
                  <a:pt x="321" y="346"/>
                </a:cubicBezTo>
                <a:cubicBezTo>
                  <a:pt x="499" y="346"/>
                  <a:pt x="638" y="182"/>
                  <a:pt x="638" y="182"/>
                </a:cubicBezTo>
                <a:cubicBezTo>
                  <a:pt x="642" y="177"/>
                  <a:pt x="642" y="169"/>
                  <a:pt x="638" y="164"/>
                </a:cubicBezTo>
                <a:cubicBezTo>
                  <a:pt x="638" y="164"/>
                  <a:pt x="499" y="0"/>
                  <a:pt x="321" y="0"/>
                </a:cubicBezTo>
                <a:close/>
                <a:moveTo>
                  <a:pt x="321" y="26"/>
                </a:moveTo>
                <a:cubicBezTo>
                  <a:pt x="356" y="26"/>
                  <a:pt x="390" y="33"/>
                  <a:pt x="421" y="45"/>
                </a:cubicBezTo>
                <a:cubicBezTo>
                  <a:pt x="442" y="68"/>
                  <a:pt x="454" y="99"/>
                  <a:pt x="454" y="133"/>
                </a:cubicBezTo>
                <a:cubicBezTo>
                  <a:pt x="454" y="207"/>
                  <a:pt x="395" y="266"/>
                  <a:pt x="321" y="266"/>
                </a:cubicBezTo>
                <a:cubicBezTo>
                  <a:pt x="247" y="266"/>
                  <a:pt x="188" y="207"/>
                  <a:pt x="188" y="133"/>
                </a:cubicBezTo>
                <a:cubicBezTo>
                  <a:pt x="188" y="99"/>
                  <a:pt x="200" y="68"/>
                  <a:pt x="221" y="45"/>
                </a:cubicBezTo>
                <a:cubicBezTo>
                  <a:pt x="252" y="33"/>
                  <a:pt x="286" y="26"/>
                  <a:pt x="321" y="26"/>
                </a:cubicBezTo>
                <a:close/>
                <a:moveTo>
                  <a:pt x="465" y="64"/>
                </a:moveTo>
                <a:cubicBezTo>
                  <a:pt x="541" y="102"/>
                  <a:pt x="595" y="158"/>
                  <a:pt x="609" y="173"/>
                </a:cubicBezTo>
                <a:cubicBezTo>
                  <a:pt x="588" y="196"/>
                  <a:pt x="468" y="320"/>
                  <a:pt x="321" y="320"/>
                </a:cubicBezTo>
                <a:cubicBezTo>
                  <a:pt x="174" y="320"/>
                  <a:pt x="54" y="196"/>
                  <a:pt x="33" y="173"/>
                </a:cubicBezTo>
                <a:cubicBezTo>
                  <a:pt x="47" y="158"/>
                  <a:pt x="101" y="102"/>
                  <a:pt x="177" y="64"/>
                </a:cubicBezTo>
                <a:cubicBezTo>
                  <a:pt x="167" y="85"/>
                  <a:pt x="161" y="108"/>
                  <a:pt x="161" y="133"/>
                </a:cubicBezTo>
                <a:cubicBezTo>
                  <a:pt x="161" y="221"/>
                  <a:pt x="233" y="293"/>
                  <a:pt x="321" y="293"/>
                </a:cubicBezTo>
                <a:cubicBezTo>
                  <a:pt x="409" y="293"/>
                  <a:pt x="481" y="221"/>
                  <a:pt x="481" y="133"/>
                </a:cubicBezTo>
                <a:cubicBezTo>
                  <a:pt x="481" y="108"/>
                  <a:pt x="475" y="85"/>
                  <a:pt x="465" y="64"/>
                </a:cubicBezTo>
                <a:close/>
                <a:moveTo>
                  <a:pt x="321" y="66"/>
                </a:moveTo>
                <a:cubicBezTo>
                  <a:pt x="284" y="66"/>
                  <a:pt x="254" y="96"/>
                  <a:pt x="254" y="133"/>
                </a:cubicBezTo>
                <a:cubicBezTo>
                  <a:pt x="254" y="170"/>
                  <a:pt x="284" y="200"/>
                  <a:pt x="321" y="200"/>
                </a:cubicBezTo>
                <a:cubicBezTo>
                  <a:pt x="358" y="200"/>
                  <a:pt x="388" y="170"/>
                  <a:pt x="388" y="133"/>
                </a:cubicBezTo>
                <a:cubicBezTo>
                  <a:pt x="388" y="96"/>
                  <a:pt x="358" y="66"/>
                  <a:pt x="321" y="66"/>
                </a:cubicBezTo>
                <a:close/>
                <a:moveTo>
                  <a:pt x="321" y="93"/>
                </a:moveTo>
                <a:cubicBezTo>
                  <a:pt x="343" y="93"/>
                  <a:pt x="361" y="111"/>
                  <a:pt x="361" y="133"/>
                </a:cubicBezTo>
                <a:cubicBezTo>
                  <a:pt x="361" y="155"/>
                  <a:pt x="343" y="173"/>
                  <a:pt x="321" y="173"/>
                </a:cubicBezTo>
                <a:cubicBezTo>
                  <a:pt x="299" y="173"/>
                  <a:pt x="281" y="155"/>
                  <a:pt x="281" y="133"/>
                </a:cubicBezTo>
                <a:cubicBezTo>
                  <a:pt x="281" y="111"/>
                  <a:pt x="299" y="93"/>
                  <a:pt x="321" y="93"/>
                </a:cubicBezTo>
                <a:close/>
              </a:path>
            </a:pathLst>
          </a:custGeom>
          <a:solidFill>
            <a:srgbClr val="5F5F5F"/>
          </a:solidFill>
          <a:ln w="9525">
            <a:noFill/>
            <a:round/>
            <a:headEnd/>
            <a:tailEnd/>
          </a:ln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Keyboard">
            <a:extLst>
              <a:ext uri="{FF2B5EF4-FFF2-40B4-BE49-F238E27FC236}">
                <a16:creationId xmlns:a16="http://schemas.microsoft.com/office/drawing/2014/main" id="{7949F96B-9DE6-4573-B9C1-A039D0A8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0088" y="2642170"/>
            <a:ext cx="352842" cy="300228"/>
          </a:xfrm>
          <a:custGeom>
            <a:avLst/>
            <a:gdLst>
              <a:gd name="T0" fmla="*/ 470 w 667"/>
              <a:gd name="T1" fmla="*/ 70 h 549"/>
              <a:gd name="T2" fmla="*/ 352 w 667"/>
              <a:gd name="T3" fmla="*/ 108 h 549"/>
              <a:gd name="T4" fmla="*/ 53 w 667"/>
              <a:gd name="T5" fmla="*/ 176 h 549"/>
              <a:gd name="T6" fmla="*/ 0 w 667"/>
              <a:gd name="T7" fmla="*/ 496 h 549"/>
              <a:gd name="T8" fmla="*/ 613 w 667"/>
              <a:gd name="T9" fmla="*/ 549 h 549"/>
              <a:gd name="T10" fmla="*/ 667 w 667"/>
              <a:gd name="T11" fmla="*/ 229 h 549"/>
              <a:gd name="T12" fmla="*/ 348 w 667"/>
              <a:gd name="T13" fmla="*/ 176 h 549"/>
              <a:gd name="T14" fmla="*/ 421 w 667"/>
              <a:gd name="T15" fmla="*/ 113 h 549"/>
              <a:gd name="T16" fmla="*/ 519 w 667"/>
              <a:gd name="T17" fmla="*/ 0 h 549"/>
              <a:gd name="T18" fmla="*/ 53 w 667"/>
              <a:gd name="T19" fmla="*/ 203 h 549"/>
              <a:gd name="T20" fmla="*/ 640 w 667"/>
              <a:gd name="T21" fmla="*/ 229 h 549"/>
              <a:gd name="T22" fmla="*/ 613 w 667"/>
              <a:gd name="T23" fmla="*/ 523 h 549"/>
              <a:gd name="T24" fmla="*/ 27 w 667"/>
              <a:gd name="T25" fmla="*/ 496 h 549"/>
              <a:gd name="T26" fmla="*/ 53 w 667"/>
              <a:gd name="T27" fmla="*/ 203 h 549"/>
              <a:gd name="T28" fmla="*/ 67 w 667"/>
              <a:gd name="T29" fmla="*/ 309 h 549"/>
              <a:gd name="T30" fmla="*/ 120 w 667"/>
              <a:gd name="T31" fmla="*/ 256 h 549"/>
              <a:gd name="T32" fmla="*/ 147 w 667"/>
              <a:gd name="T33" fmla="*/ 256 h 549"/>
              <a:gd name="T34" fmla="*/ 200 w 667"/>
              <a:gd name="T35" fmla="*/ 309 h 549"/>
              <a:gd name="T36" fmla="*/ 147 w 667"/>
              <a:gd name="T37" fmla="*/ 256 h 549"/>
              <a:gd name="T38" fmla="*/ 227 w 667"/>
              <a:gd name="T39" fmla="*/ 309 h 549"/>
              <a:gd name="T40" fmla="*/ 280 w 667"/>
              <a:gd name="T41" fmla="*/ 256 h 549"/>
              <a:gd name="T42" fmla="*/ 307 w 667"/>
              <a:gd name="T43" fmla="*/ 256 h 549"/>
              <a:gd name="T44" fmla="*/ 360 w 667"/>
              <a:gd name="T45" fmla="*/ 309 h 549"/>
              <a:gd name="T46" fmla="*/ 307 w 667"/>
              <a:gd name="T47" fmla="*/ 256 h 549"/>
              <a:gd name="T48" fmla="*/ 387 w 667"/>
              <a:gd name="T49" fmla="*/ 309 h 549"/>
              <a:gd name="T50" fmla="*/ 440 w 667"/>
              <a:gd name="T51" fmla="*/ 256 h 549"/>
              <a:gd name="T52" fmla="*/ 467 w 667"/>
              <a:gd name="T53" fmla="*/ 256 h 549"/>
              <a:gd name="T54" fmla="*/ 520 w 667"/>
              <a:gd name="T55" fmla="*/ 309 h 549"/>
              <a:gd name="T56" fmla="*/ 467 w 667"/>
              <a:gd name="T57" fmla="*/ 256 h 549"/>
              <a:gd name="T58" fmla="*/ 547 w 667"/>
              <a:gd name="T59" fmla="*/ 309 h 549"/>
              <a:gd name="T60" fmla="*/ 600 w 667"/>
              <a:gd name="T61" fmla="*/ 256 h 549"/>
              <a:gd name="T62" fmla="*/ 67 w 667"/>
              <a:gd name="T63" fmla="*/ 336 h 549"/>
              <a:gd name="T64" fmla="*/ 160 w 667"/>
              <a:gd name="T65" fmla="*/ 389 h 549"/>
              <a:gd name="T66" fmla="*/ 67 w 667"/>
              <a:gd name="T67" fmla="*/ 336 h 549"/>
              <a:gd name="T68" fmla="*/ 187 w 667"/>
              <a:gd name="T69" fmla="*/ 389 h 549"/>
              <a:gd name="T70" fmla="*/ 240 w 667"/>
              <a:gd name="T71" fmla="*/ 336 h 549"/>
              <a:gd name="T72" fmla="*/ 267 w 667"/>
              <a:gd name="T73" fmla="*/ 336 h 549"/>
              <a:gd name="T74" fmla="*/ 320 w 667"/>
              <a:gd name="T75" fmla="*/ 389 h 549"/>
              <a:gd name="T76" fmla="*/ 267 w 667"/>
              <a:gd name="T77" fmla="*/ 336 h 549"/>
              <a:gd name="T78" fmla="*/ 347 w 667"/>
              <a:gd name="T79" fmla="*/ 389 h 549"/>
              <a:gd name="T80" fmla="*/ 400 w 667"/>
              <a:gd name="T81" fmla="*/ 336 h 549"/>
              <a:gd name="T82" fmla="*/ 427 w 667"/>
              <a:gd name="T83" fmla="*/ 336 h 549"/>
              <a:gd name="T84" fmla="*/ 480 w 667"/>
              <a:gd name="T85" fmla="*/ 389 h 549"/>
              <a:gd name="T86" fmla="*/ 427 w 667"/>
              <a:gd name="T87" fmla="*/ 336 h 549"/>
              <a:gd name="T88" fmla="*/ 507 w 667"/>
              <a:gd name="T89" fmla="*/ 389 h 549"/>
              <a:gd name="T90" fmla="*/ 600 w 667"/>
              <a:gd name="T91" fmla="*/ 336 h 549"/>
              <a:gd name="T92" fmla="*/ 67 w 667"/>
              <a:gd name="T93" fmla="*/ 416 h 549"/>
              <a:gd name="T94" fmla="*/ 120 w 667"/>
              <a:gd name="T95" fmla="*/ 469 h 549"/>
              <a:gd name="T96" fmla="*/ 67 w 667"/>
              <a:gd name="T97" fmla="*/ 416 h 549"/>
              <a:gd name="T98" fmla="*/ 147 w 667"/>
              <a:gd name="T99" fmla="*/ 469 h 549"/>
              <a:gd name="T100" fmla="*/ 200 w 667"/>
              <a:gd name="T101" fmla="*/ 416 h 549"/>
              <a:gd name="T102" fmla="*/ 227 w 667"/>
              <a:gd name="T103" fmla="*/ 416 h 549"/>
              <a:gd name="T104" fmla="*/ 440 w 667"/>
              <a:gd name="T105" fmla="*/ 469 h 549"/>
              <a:gd name="T106" fmla="*/ 227 w 667"/>
              <a:gd name="T107" fmla="*/ 416 h 549"/>
              <a:gd name="T108" fmla="*/ 467 w 667"/>
              <a:gd name="T109" fmla="*/ 469 h 549"/>
              <a:gd name="T110" fmla="*/ 520 w 667"/>
              <a:gd name="T111" fmla="*/ 416 h 549"/>
              <a:gd name="T112" fmla="*/ 547 w 667"/>
              <a:gd name="T113" fmla="*/ 416 h 549"/>
              <a:gd name="T114" fmla="*/ 600 w 667"/>
              <a:gd name="T115" fmla="*/ 469 h 549"/>
              <a:gd name="T116" fmla="*/ 547 w 667"/>
              <a:gd name="T117" fmla="*/ 416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67" h="549">
                <a:moveTo>
                  <a:pt x="492" y="0"/>
                </a:moveTo>
                <a:cubicBezTo>
                  <a:pt x="492" y="42"/>
                  <a:pt x="483" y="60"/>
                  <a:pt x="470" y="70"/>
                </a:cubicBezTo>
                <a:cubicBezTo>
                  <a:pt x="458" y="80"/>
                  <a:pt x="439" y="83"/>
                  <a:pt x="418" y="86"/>
                </a:cubicBezTo>
                <a:cubicBezTo>
                  <a:pt x="396" y="89"/>
                  <a:pt x="372" y="92"/>
                  <a:pt x="352" y="108"/>
                </a:cubicBezTo>
                <a:cubicBezTo>
                  <a:pt x="335" y="121"/>
                  <a:pt x="324" y="143"/>
                  <a:pt x="321" y="176"/>
                </a:cubicBezTo>
                <a:lnTo>
                  <a:pt x="53" y="176"/>
                </a:lnTo>
                <a:cubicBezTo>
                  <a:pt x="24" y="176"/>
                  <a:pt x="0" y="200"/>
                  <a:pt x="0" y="229"/>
                </a:cubicBezTo>
                <a:lnTo>
                  <a:pt x="0" y="496"/>
                </a:lnTo>
                <a:cubicBezTo>
                  <a:pt x="0" y="525"/>
                  <a:pt x="24" y="549"/>
                  <a:pt x="53" y="549"/>
                </a:cubicBezTo>
                <a:lnTo>
                  <a:pt x="613" y="549"/>
                </a:lnTo>
                <a:cubicBezTo>
                  <a:pt x="643" y="549"/>
                  <a:pt x="667" y="525"/>
                  <a:pt x="667" y="496"/>
                </a:cubicBezTo>
                <a:lnTo>
                  <a:pt x="667" y="229"/>
                </a:lnTo>
                <a:cubicBezTo>
                  <a:pt x="667" y="200"/>
                  <a:pt x="643" y="176"/>
                  <a:pt x="613" y="176"/>
                </a:cubicBezTo>
                <a:lnTo>
                  <a:pt x="348" y="176"/>
                </a:lnTo>
                <a:cubicBezTo>
                  <a:pt x="351" y="150"/>
                  <a:pt x="359" y="137"/>
                  <a:pt x="369" y="129"/>
                </a:cubicBezTo>
                <a:cubicBezTo>
                  <a:pt x="381" y="119"/>
                  <a:pt x="400" y="116"/>
                  <a:pt x="421" y="113"/>
                </a:cubicBezTo>
                <a:cubicBezTo>
                  <a:pt x="443" y="110"/>
                  <a:pt x="467" y="107"/>
                  <a:pt x="487" y="91"/>
                </a:cubicBezTo>
                <a:cubicBezTo>
                  <a:pt x="507" y="74"/>
                  <a:pt x="519" y="46"/>
                  <a:pt x="519" y="0"/>
                </a:cubicBezTo>
                <a:lnTo>
                  <a:pt x="492" y="0"/>
                </a:lnTo>
                <a:close/>
                <a:moveTo>
                  <a:pt x="53" y="203"/>
                </a:moveTo>
                <a:lnTo>
                  <a:pt x="613" y="203"/>
                </a:lnTo>
                <a:cubicBezTo>
                  <a:pt x="628" y="203"/>
                  <a:pt x="640" y="214"/>
                  <a:pt x="640" y="229"/>
                </a:cubicBezTo>
                <a:lnTo>
                  <a:pt x="640" y="496"/>
                </a:lnTo>
                <a:cubicBezTo>
                  <a:pt x="640" y="511"/>
                  <a:pt x="628" y="523"/>
                  <a:pt x="613" y="523"/>
                </a:cubicBezTo>
                <a:lnTo>
                  <a:pt x="53" y="523"/>
                </a:lnTo>
                <a:cubicBezTo>
                  <a:pt x="38" y="523"/>
                  <a:pt x="27" y="511"/>
                  <a:pt x="27" y="496"/>
                </a:cubicBezTo>
                <a:lnTo>
                  <a:pt x="27" y="229"/>
                </a:lnTo>
                <a:cubicBezTo>
                  <a:pt x="27" y="214"/>
                  <a:pt x="38" y="203"/>
                  <a:pt x="53" y="203"/>
                </a:cubicBezTo>
                <a:close/>
                <a:moveTo>
                  <a:pt x="67" y="256"/>
                </a:moveTo>
                <a:lnTo>
                  <a:pt x="67" y="309"/>
                </a:lnTo>
                <a:lnTo>
                  <a:pt x="120" y="309"/>
                </a:lnTo>
                <a:lnTo>
                  <a:pt x="120" y="256"/>
                </a:lnTo>
                <a:lnTo>
                  <a:pt x="67" y="256"/>
                </a:lnTo>
                <a:close/>
                <a:moveTo>
                  <a:pt x="147" y="256"/>
                </a:moveTo>
                <a:lnTo>
                  <a:pt x="147" y="309"/>
                </a:lnTo>
                <a:lnTo>
                  <a:pt x="200" y="309"/>
                </a:lnTo>
                <a:lnTo>
                  <a:pt x="200" y="256"/>
                </a:lnTo>
                <a:lnTo>
                  <a:pt x="147" y="256"/>
                </a:lnTo>
                <a:close/>
                <a:moveTo>
                  <a:pt x="227" y="256"/>
                </a:moveTo>
                <a:lnTo>
                  <a:pt x="227" y="309"/>
                </a:lnTo>
                <a:lnTo>
                  <a:pt x="280" y="309"/>
                </a:lnTo>
                <a:lnTo>
                  <a:pt x="280" y="256"/>
                </a:lnTo>
                <a:lnTo>
                  <a:pt x="227" y="256"/>
                </a:lnTo>
                <a:close/>
                <a:moveTo>
                  <a:pt x="307" y="256"/>
                </a:moveTo>
                <a:lnTo>
                  <a:pt x="307" y="309"/>
                </a:lnTo>
                <a:lnTo>
                  <a:pt x="360" y="309"/>
                </a:lnTo>
                <a:lnTo>
                  <a:pt x="360" y="256"/>
                </a:lnTo>
                <a:lnTo>
                  <a:pt x="307" y="256"/>
                </a:lnTo>
                <a:close/>
                <a:moveTo>
                  <a:pt x="387" y="256"/>
                </a:moveTo>
                <a:lnTo>
                  <a:pt x="387" y="309"/>
                </a:lnTo>
                <a:lnTo>
                  <a:pt x="440" y="309"/>
                </a:lnTo>
                <a:lnTo>
                  <a:pt x="440" y="256"/>
                </a:lnTo>
                <a:lnTo>
                  <a:pt x="387" y="256"/>
                </a:lnTo>
                <a:close/>
                <a:moveTo>
                  <a:pt x="467" y="256"/>
                </a:moveTo>
                <a:lnTo>
                  <a:pt x="467" y="309"/>
                </a:lnTo>
                <a:lnTo>
                  <a:pt x="520" y="309"/>
                </a:lnTo>
                <a:lnTo>
                  <a:pt x="520" y="256"/>
                </a:lnTo>
                <a:lnTo>
                  <a:pt x="467" y="256"/>
                </a:lnTo>
                <a:close/>
                <a:moveTo>
                  <a:pt x="547" y="256"/>
                </a:moveTo>
                <a:lnTo>
                  <a:pt x="547" y="309"/>
                </a:lnTo>
                <a:lnTo>
                  <a:pt x="600" y="309"/>
                </a:lnTo>
                <a:lnTo>
                  <a:pt x="600" y="256"/>
                </a:lnTo>
                <a:lnTo>
                  <a:pt x="547" y="256"/>
                </a:lnTo>
                <a:close/>
                <a:moveTo>
                  <a:pt x="67" y="336"/>
                </a:moveTo>
                <a:lnTo>
                  <a:pt x="67" y="389"/>
                </a:lnTo>
                <a:lnTo>
                  <a:pt x="160" y="389"/>
                </a:lnTo>
                <a:lnTo>
                  <a:pt x="160" y="336"/>
                </a:lnTo>
                <a:lnTo>
                  <a:pt x="67" y="336"/>
                </a:lnTo>
                <a:close/>
                <a:moveTo>
                  <a:pt x="187" y="336"/>
                </a:moveTo>
                <a:lnTo>
                  <a:pt x="187" y="389"/>
                </a:lnTo>
                <a:lnTo>
                  <a:pt x="240" y="389"/>
                </a:lnTo>
                <a:lnTo>
                  <a:pt x="240" y="336"/>
                </a:lnTo>
                <a:lnTo>
                  <a:pt x="187" y="336"/>
                </a:lnTo>
                <a:close/>
                <a:moveTo>
                  <a:pt x="267" y="336"/>
                </a:moveTo>
                <a:lnTo>
                  <a:pt x="267" y="389"/>
                </a:lnTo>
                <a:lnTo>
                  <a:pt x="320" y="389"/>
                </a:lnTo>
                <a:lnTo>
                  <a:pt x="320" y="336"/>
                </a:lnTo>
                <a:lnTo>
                  <a:pt x="267" y="336"/>
                </a:lnTo>
                <a:close/>
                <a:moveTo>
                  <a:pt x="347" y="336"/>
                </a:moveTo>
                <a:lnTo>
                  <a:pt x="347" y="389"/>
                </a:lnTo>
                <a:lnTo>
                  <a:pt x="400" y="389"/>
                </a:lnTo>
                <a:lnTo>
                  <a:pt x="400" y="336"/>
                </a:lnTo>
                <a:lnTo>
                  <a:pt x="347" y="336"/>
                </a:lnTo>
                <a:close/>
                <a:moveTo>
                  <a:pt x="427" y="336"/>
                </a:moveTo>
                <a:lnTo>
                  <a:pt x="427" y="389"/>
                </a:lnTo>
                <a:lnTo>
                  <a:pt x="480" y="389"/>
                </a:lnTo>
                <a:lnTo>
                  <a:pt x="480" y="336"/>
                </a:lnTo>
                <a:lnTo>
                  <a:pt x="427" y="336"/>
                </a:lnTo>
                <a:close/>
                <a:moveTo>
                  <a:pt x="507" y="336"/>
                </a:moveTo>
                <a:lnTo>
                  <a:pt x="507" y="389"/>
                </a:lnTo>
                <a:lnTo>
                  <a:pt x="600" y="389"/>
                </a:lnTo>
                <a:lnTo>
                  <a:pt x="600" y="336"/>
                </a:lnTo>
                <a:lnTo>
                  <a:pt x="507" y="336"/>
                </a:lnTo>
                <a:close/>
                <a:moveTo>
                  <a:pt x="67" y="416"/>
                </a:moveTo>
                <a:lnTo>
                  <a:pt x="67" y="469"/>
                </a:lnTo>
                <a:lnTo>
                  <a:pt x="120" y="469"/>
                </a:lnTo>
                <a:lnTo>
                  <a:pt x="120" y="416"/>
                </a:lnTo>
                <a:lnTo>
                  <a:pt x="67" y="416"/>
                </a:lnTo>
                <a:close/>
                <a:moveTo>
                  <a:pt x="147" y="416"/>
                </a:moveTo>
                <a:lnTo>
                  <a:pt x="147" y="469"/>
                </a:lnTo>
                <a:lnTo>
                  <a:pt x="200" y="469"/>
                </a:lnTo>
                <a:lnTo>
                  <a:pt x="200" y="416"/>
                </a:lnTo>
                <a:lnTo>
                  <a:pt x="147" y="416"/>
                </a:lnTo>
                <a:close/>
                <a:moveTo>
                  <a:pt x="227" y="416"/>
                </a:moveTo>
                <a:lnTo>
                  <a:pt x="227" y="469"/>
                </a:lnTo>
                <a:lnTo>
                  <a:pt x="440" y="469"/>
                </a:lnTo>
                <a:lnTo>
                  <a:pt x="440" y="416"/>
                </a:lnTo>
                <a:lnTo>
                  <a:pt x="227" y="416"/>
                </a:lnTo>
                <a:close/>
                <a:moveTo>
                  <a:pt x="467" y="416"/>
                </a:moveTo>
                <a:lnTo>
                  <a:pt x="467" y="469"/>
                </a:lnTo>
                <a:lnTo>
                  <a:pt x="520" y="469"/>
                </a:lnTo>
                <a:lnTo>
                  <a:pt x="520" y="416"/>
                </a:lnTo>
                <a:lnTo>
                  <a:pt x="467" y="416"/>
                </a:lnTo>
                <a:close/>
                <a:moveTo>
                  <a:pt x="547" y="416"/>
                </a:moveTo>
                <a:lnTo>
                  <a:pt x="547" y="469"/>
                </a:lnTo>
                <a:lnTo>
                  <a:pt x="600" y="469"/>
                </a:lnTo>
                <a:lnTo>
                  <a:pt x="600" y="416"/>
                </a:lnTo>
                <a:lnTo>
                  <a:pt x="547" y="416"/>
                </a:lnTo>
                <a:close/>
              </a:path>
            </a:pathLst>
          </a:custGeom>
          <a:solidFill>
            <a:srgbClr val="5F5F5F"/>
          </a:solidFill>
          <a:ln w="9525">
            <a:noFill/>
            <a:round/>
            <a:headEnd/>
            <a:tailEnd/>
          </a:ln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Dummy Text">
            <a:extLst>
              <a:ext uri="{FF2B5EF4-FFF2-40B4-BE49-F238E27FC236}">
                <a16:creationId xmlns:a16="http://schemas.microsoft.com/office/drawing/2014/main" id="{1DABD692-B50E-4566-BDA2-6426A0155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946626" y="3461914"/>
            <a:ext cx="361916" cy="224336"/>
            <a:chOff x="2205038" y="3681413"/>
            <a:chExt cx="1082675" cy="650875"/>
          </a:xfrm>
          <a:solidFill>
            <a:srgbClr val="808080"/>
          </a:solidFill>
        </p:grpSpPr>
        <p:sp>
          <p:nvSpPr>
            <p:cNvPr id="19" name="Line 1">
              <a:extLst>
                <a:ext uri="{FF2B5EF4-FFF2-40B4-BE49-F238E27FC236}">
                  <a16:creationId xmlns:a16="http://schemas.microsoft.com/office/drawing/2014/main" id="{CBD74C47-C81E-46C5-BC1E-38711873A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3681413"/>
              <a:ext cx="1082675" cy="39687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1440 w 6612"/>
                <a:gd name="T5" fmla="*/ 247 h 247"/>
                <a:gd name="T6" fmla="*/ 1440 w 6612"/>
                <a:gd name="T7" fmla="*/ 0 h 247"/>
                <a:gd name="T8" fmla="*/ 0 w 6612"/>
                <a:gd name="T9" fmla="*/ 0 h 247"/>
                <a:gd name="T10" fmla="*/ 1837 w 6612"/>
                <a:gd name="T11" fmla="*/ 0 h 247"/>
                <a:gd name="T12" fmla="*/ 1837 w 6612"/>
                <a:gd name="T13" fmla="*/ 247 h 247"/>
                <a:gd name="T14" fmla="*/ 5188 w 6612"/>
                <a:gd name="T15" fmla="*/ 247 h 247"/>
                <a:gd name="T16" fmla="*/ 5188 w 6612"/>
                <a:gd name="T17" fmla="*/ 0 h 247"/>
                <a:gd name="T18" fmla="*/ 1837 w 6612"/>
                <a:gd name="T19" fmla="*/ 0 h 247"/>
                <a:gd name="T20" fmla="*/ 5586 w 6612"/>
                <a:gd name="T21" fmla="*/ 0 h 247"/>
                <a:gd name="T22" fmla="*/ 5586 w 6612"/>
                <a:gd name="T23" fmla="*/ 247 h 247"/>
                <a:gd name="T24" fmla="*/ 6612 w 6612"/>
                <a:gd name="T25" fmla="*/ 247 h 247"/>
                <a:gd name="T26" fmla="*/ 6612 w 6612"/>
                <a:gd name="T27" fmla="*/ 0 h 247"/>
                <a:gd name="T28" fmla="*/ 5586 w 6612"/>
                <a:gd name="T2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1440" y="247"/>
                  </a:lnTo>
                  <a:lnTo>
                    <a:pt x="1440" y="0"/>
                  </a:lnTo>
                  <a:lnTo>
                    <a:pt x="0" y="0"/>
                  </a:lnTo>
                  <a:close/>
                  <a:moveTo>
                    <a:pt x="1837" y="0"/>
                  </a:moveTo>
                  <a:lnTo>
                    <a:pt x="1837" y="247"/>
                  </a:lnTo>
                  <a:lnTo>
                    <a:pt x="5188" y="247"/>
                  </a:lnTo>
                  <a:lnTo>
                    <a:pt x="5188" y="0"/>
                  </a:lnTo>
                  <a:lnTo>
                    <a:pt x="1837" y="0"/>
                  </a:lnTo>
                  <a:close/>
                  <a:moveTo>
                    <a:pt x="5586" y="0"/>
                  </a:moveTo>
                  <a:lnTo>
                    <a:pt x="5586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5586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Line 2">
              <a:extLst>
                <a:ext uri="{FF2B5EF4-FFF2-40B4-BE49-F238E27FC236}">
                  <a16:creationId xmlns:a16="http://schemas.microsoft.com/office/drawing/2014/main" id="{464039F5-B6E6-4F86-9281-24C9494C9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3768725"/>
              <a:ext cx="1082675" cy="39687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2224 w 6612"/>
                <a:gd name="T5" fmla="*/ 247 h 247"/>
                <a:gd name="T6" fmla="*/ 2224 w 6612"/>
                <a:gd name="T7" fmla="*/ 0 h 247"/>
                <a:gd name="T8" fmla="*/ 0 w 6612"/>
                <a:gd name="T9" fmla="*/ 0 h 247"/>
                <a:gd name="T10" fmla="*/ 2621 w 6612"/>
                <a:gd name="T11" fmla="*/ 0 h 247"/>
                <a:gd name="T12" fmla="*/ 2621 w 6612"/>
                <a:gd name="T13" fmla="*/ 247 h 247"/>
                <a:gd name="T14" fmla="*/ 4120 w 6612"/>
                <a:gd name="T15" fmla="*/ 247 h 247"/>
                <a:gd name="T16" fmla="*/ 4120 w 6612"/>
                <a:gd name="T17" fmla="*/ 0 h 247"/>
                <a:gd name="T18" fmla="*/ 2621 w 6612"/>
                <a:gd name="T19" fmla="*/ 0 h 247"/>
                <a:gd name="T20" fmla="*/ 4517 w 6612"/>
                <a:gd name="T21" fmla="*/ 0 h 247"/>
                <a:gd name="T22" fmla="*/ 4517 w 6612"/>
                <a:gd name="T23" fmla="*/ 247 h 247"/>
                <a:gd name="T24" fmla="*/ 6612 w 6612"/>
                <a:gd name="T25" fmla="*/ 247 h 247"/>
                <a:gd name="T26" fmla="*/ 6612 w 6612"/>
                <a:gd name="T27" fmla="*/ 0 h 247"/>
                <a:gd name="T28" fmla="*/ 4517 w 6612"/>
                <a:gd name="T2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2224" y="247"/>
                  </a:lnTo>
                  <a:lnTo>
                    <a:pt x="2224" y="0"/>
                  </a:lnTo>
                  <a:lnTo>
                    <a:pt x="0" y="0"/>
                  </a:lnTo>
                  <a:close/>
                  <a:moveTo>
                    <a:pt x="2621" y="0"/>
                  </a:moveTo>
                  <a:lnTo>
                    <a:pt x="2621" y="247"/>
                  </a:lnTo>
                  <a:lnTo>
                    <a:pt x="4120" y="247"/>
                  </a:lnTo>
                  <a:lnTo>
                    <a:pt x="4120" y="0"/>
                  </a:lnTo>
                  <a:lnTo>
                    <a:pt x="2621" y="0"/>
                  </a:lnTo>
                  <a:close/>
                  <a:moveTo>
                    <a:pt x="4517" y="0"/>
                  </a:moveTo>
                  <a:lnTo>
                    <a:pt x="4517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4517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Line 3">
              <a:extLst>
                <a:ext uri="{FF2B5EF4-FFF2-40B4-BE49-F238E27FC236}">
                  <a16:creationId xmlns:a16="http://schemas.microsoft.com/office/drawing/2014/main" id="{A39042A0-A2BE-479F-915E-CA544BA5D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3856038"/>
              <a:ext cx="1082675" cy="39687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998 w 6612"/>
                <a:gd name="T5" fmla="*/ 247 h 247"/>
                <a:gd name="T6" fmla="*/ 998 w 6612"/>
                <a:gd name="T7" fmla="*/ 0 h 247"/>
                <a:gd name="T8" fmla="*/ 0 w 6612"/>
                <a:gd name="T9" fmla="*/ 0 h 247"/>
                <a:gd name="T10" fmla="*/ 1395 w 6612"/>
                <a:gd name="T11" fmla="*/ 0 h 247"/>
                <a:gd name="T12" fmla="*/ 1395 w 6612"/>
                <a:gd name="T13" fmla="*/ 247 h 247"/>
                <a:gd name="T14" fmla="*/ 5317 w 6612"/>
                <a:gd name="T15" fmla="*/ 247 h 247"/>
                <a:gd name="T16" fmla="*/ 5317 w 6612"/>
                <a:gd name="T17" fmla="*/ 0 h 247"/>
                <a:gd name="T18" fmla="*/ 1395 w 6612"/>
                <a:gd name="T19" fmla="*/ 0 h 247"/>
                <a:gd name="T20" fmla="*/ 5714 w 6612"/>
                <a:gd name="T21" fmla="*/ 0 h 247"/>
                <a:gd name="T22" fmla="*/ 5714 w 6612"/>
                <a:gd name="T23" fmla="*/ 247 h 247"/>
                <a:gd name="T24" fmla="*/ 6612 w 6612"/>
                <a:gd name="T25" fmla="*/ 247 h 247"/>
                <a:gd name="T26" fmla="*/ 6612 w 6612"/>
                <a:gd name="T27" fmla="*/ 0 h 247"/>
                <a:gd name="T28" fmla="*/ 5714 w 6612"/>
                <a:gd name="T2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998" y="247"/>
                  </a:lnTo>
                  <a:lnTo>
                    <a:pt x="998" y="0"/>
                  </a:lnTo>
                  <a:lnTo>
                    <a:pt x="0" y="0"/>
                  </a:lnTo>
                  <a:close/>
                  <a:moveTo>
                    <a:pt x="1395" y="0"/>
                  </a:moveTo>
                  <a:lnTo>
                    <a:pt x="1395" y="247"/>
                  </a:lnTo>
                  <a:lnTo>
                    <a:pt x="5317" y="247"/>
                  </a:lnTo>
                  <a:lnTo>
                    <a:pt x="5317" y="0"/>
                  </a:lnTo>
                  <a:lnTo>
                    <a:pt x="1395" y="0"/>
                  </a:lnTo>
                  <a:close/>
                  <a:moveTo>
                    <a:pt x="5714" y="0"/>
                  </a:moveTo>
                  <a:lnTo>
                    <a:pt x="5714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5714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Line 4">
              <a:extLst>
                <a:ext uri="{FF2B5EF4-FFF2-40B4-BE49-F238E27FC236}">
                  <a16:creationId xmlns:a16="http://schemas.microsoft.com/office/drawing/2014/main" id="{51FA6415-2A67-4FEE-8A4E-A9C3C4744B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3943350"/>
              <a:ext cx="1082675" cy="39687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3336 w 6612"/>
                <a:gd name="T5" fmla="*/ 247 h 247"/>
                <a:gd name="T6" fmla="*/ 3336 w 6612"/>
                <a:gd name="T7" fmla="*/ 0 h 247"/>
                <a:gd name="T8" fmla="*/ 0 w 6612"/>
                <a:gd name="T9" fmla="*/ 0 h 247"/>
                <a:gd name="T10" fmla="*/ 3733 w 6612"/>
                <a:gd name="T11" fmla="*/ 0 h 247"/>
                <a:gd name="T12" fmla="*/ 3733 w 6612"/>
                <a:gd name="T13" fmla="*/ 247 h 247"/>
                <a:gd name="T14" fmla="*/ 6612 w 6612"/>
                <a:gd name="T15" fmla="*/ 247 h 247"/>
                <a:gd name="T16" fmla="*/ 6612 w 6612"/>
                <a:gd name="T17" fmla="*/ 0 h 247"/>
                <a:gd name="T18" fmla="*/ 3733 w 6612"/>
                <a:gd name="T1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3336" y="247"/>
                  </a:lnTo>
                  <a:lnTo>
                    <a:pt x="3336" y="0"/>
                  </a:lnTo>
                  <a:lnTo>
                    <a:pt x="0" y="0"/>
                  </a:lnTo>
                  <a:close/>
                  <a:moveTo>
                    <a:pt x="3733" y="0"/>
                  </a:moveTo>
                  <a:lnTo>
                    <a:pt x="3733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3733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DC77F509-5588-4A52-9217-E1DDB249F9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4030663"/>
              <a:ext cx="1082675" cy="39687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1625 w 6612"/>
                <a:gd name="T5" fmla="*/ 247 h 247"/>
                <a:gd name="T6" fmla="*/ 1625 w 6612"/>
                <a:gd name="T7" fmla="*/ 0 h 247"/>
                <a:gd name="T8" fmla="*/ 0 w 6612"/>
                <a:gd name="T9" fmla="*/ 0 h 247"/>
                <a:gd name="T10" fmla="*/ 2022 w 6612"/>
                <a:gd name="T11" fmla="*/ 0 h 247"/>
                <a:gd name="T12" fmla="*/ 2022 w 6612"/>
                <a:gd name="T13" fmla="*/ 247 h 247"/>
                <a:gd name="T14" fmla="*/ 3592 w 6612"/>
                <a:gd name="T15" fmla="*/ 247 h 247"/>
                <a:gd name="T16" fmla="*/ 3592 w 6612"/>
                <a:gd name="T17" fmla="*/ 0 h 247"/>
                <a:gd name="T18" fmla="*/ 2022 w 6612"/>
                <a:gd name="T19" fmla="*/ 0 h 247"/>
                <a:gd name="T20" fmla="*/ 3990 w 6612"/>
                <a:gd name="T21" fmla="*/ 0 h 247"/>
                <a:gd name="T22" fmla="*/ 3990 w 6612"/>
                <a:gd name="T23" fmla="*/ 247 h 247"/>
                <a:gd name="T24" fmla="*/ 6612 w 6612"/>
                <a:gd name="T25" fmla="*/ 247 h 247"/>
                <a:gd name="T26" fmla="*/ 6612 w 6612"/>
                <a:gd name="T27" fmla="*/ 0 h 247"/>
                <a:gd name="T28" fmla="*/ 3990 w 6612"/>
                <a:gd name="T2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1625" y="247"/>
                  </a:lnTo>
                  <a:lnTo>
                    <a:pt x="1625" y="0"/>
                  </a:lnTo>
                  <a:lnTo>
                    <a:pt x="0" y="0"/>
                  </a:lnTo>
                  <a:close/>
                  <a:moveTo>
                    <a:pt x="2022" y="0"/>
                  </a:moveTo>
                  <a:lnTo>
                    <a:pt x="2022" y="247"/>
                  </a:lnTo>
                  <a:lnTo>
                    <a:pt x="3592" y="247"/>
                  </a:lnTo>
                  <a:lnTo>
                    <a:pt x="3592" y="0"/>
                  </a:lnTo>
                  <a:lnTo>
                    <a:pt x="2022" y="0"/>
                  </a:lnTo>
                  <a:close/>
                  <a:moveTo>
                    <a:pt x="3990" y="0"/>
                  </a:moveTo>
                  <a:lnTo>
                    <a:pt x="3990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3990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1703D265-90AA-47C1-8F33-C100A2F93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4116388"/>
              <a:ext cx="1082675" cy="41275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2509 w 6612"/>
                <a:gd name="T5" fmla="*/ 247 h 247"/>
                <a:gd name="T6" fmla="*/ 2509 w 6612"/>
                <a:gd name="T7" fmla="*/ 0 h 247"/>
                <a:gd name="T8" fmla="*/ 0 w 6612"/>
                <a:gd name="T9" fmla="*/ 0 h 247"/>
                <a:gd name="T10" fmla="*/ 2906 w 6612"/>
                <a:gd name="T11" fmla="*/ 0 h 247"/>
                <a:gd name="T12" fmla="*/ 2906 w 6612"/>
                <a:gd name="T13" fmla="*/ 247 h 247"/>
                <a:gd name="T14" fmla="*/ 5146 w 6612"/>
                <a:gd name="T15" fmla="*/ 247 h 247"/>
                <a:gd name="T16" fmla="*/ 5146 w 6612"/>
                <a:gd name="T17" fmla="*/ 0 h 247"/>
                <a:gd name="T18" fmla="*/ 2906 w 6612"/>
                <a:gd name="T19" fmla="*/ 0 h 247"/>
                <a:gd name="T20" fmla="*/ 5543 w 6612"/>
                <a:gd name="T21" fmla="*/ 0 h 247"/>
                <a:gd name="T22" fmla="*/ 5543 w 6612"/>
                <a:gd name="T23" fmla="*/ 247 h 247"/>
                <a:gd name="T24" fmla="*/ 6612 w 6612"/>
                <a:gd name="T25" fmla="*/ 247 h 247"/>
                <a:gd name="T26" fmla="*/ 6612 w 6612"/>
                <a:gd name="T27" fmla="*/ 0 h 247"/>
                <a:gd name="T28" fmla="*/ 5543 w 6612"/>
                <a:gd name="T2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2509" y="247"/>
                  </a:lnTo>
                  <a:lnTo>
                    <a:pt x="2509" y="0"/>
                  </a:lnTo>
                  <a:lnTo>
                    <a:pt x="0" y="0"/>
                  </a:lnTo>
                  <a:close/>
                  <a:moveTo>
                    <a:pt x="2906" y="0"/>
                  </a:moveTo>
                  <a:lnTo>
                    <a:pt x="2906" y="247"/>
                  </a:lnTo>
                  <a:lnTo>
                    <a:pt x="5146" y="247"/>
                  </a:lnTo>
                  <a:lnTo>
                    <a:pt x="5146" y="0"/>
                  </a:lnTo>
                  <a:lnTo>
                    <a:pt x="2906" y="0"/>
                  </a:lnTo>
                  <a:close/>
                  <a:moveTo>
                    <a:pt x="5543" y="0"/>
                  </a:moveTo>
                  <a:lnTo>
                    <a:pt x="5543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5543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285399F1-170B-4F9F-B639-62A95CA8A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4203700"/>
              <a:ext cx="1082675" cy="41275"/>
            </a:xfrm>
            <a:custGeom>
              <a:avLst/>
              <a:gdLst>
                <a:gd name="T0" fmla="*/ 0 w 6612"/>
                <a:gd name="T1" fmla="*/ 0 h 247"/>
                <a:gd name="T2" fmla="*/ 0 w 6612"/>
                <a:gd name="T3" fmla="*/ 247 h 247"/>
                <a:gd name="T4" fmla="*/ 813 w 6612"/>
                <a:gd name="T5" fmla="*/ 247 h 247"/>
                <a:gd name="T6" fmla="*/ 813 w 6612"/>
                <a:gd name="T7" fmla="*/ 0 h 247"/>
                <a:gd name="T8" fmla="*/ 0 w 6612"/>
                <a:gd name="T9" fmla="*/ 0 h 247"/>
                <a:gd name="T10" fmla="*/ 1210 w 6612"/>
                <a:gd name="T11" fmla="*/ 0 h 247"/>
                <a:gd name="T12" fmla="*/ 1210 w 6612"/>
                <a:gd name="T13" fmla="*/ 247 h 247"/>
                <a:gd name="T14" fmla="*/ 3122 w 6612"/>
                <a:gd name="T15" fmla="*/ 247 h 247"/>
                <a:gd name="T16" fmla="*/ 3122 w 6612"/>
                <a:gd name="T17" fmla="*/ 0 h 247"/>
                <a:gd name="T18" fmla="*/ 1210 w 6612"/>
                <a:gd name="T19" fmla="*/ 0 h 247"/>
                <a:gd name="T20" fmla="*/ 3519 w 6612"/>
                <a:gd name="T21" fmla="*/ 0 h 247"/>
                <a:gd name="T22" fmla="*/ 3519 w 6612"/>
                <a:gd name="T23" fmla="*/ 247 h 247"/>
                <a:gd name="T24" fmla="*/ 4961 w 6612"/>
                <a:gd name="T25" fmla="*/ 247 h 247"/>
                <a:gd name="T26" fmla="*/ 4961 w 6612"/>
                <a:gd name="T27" fmla="*/ 0 h 247"/>
                <a:gd name="T28" fmla="*/ 3519 w 6612"/>
                <a:gd name="T29" fmla="*/ 0 h 247"/>
                <a:gd name="T30" fmla="*/ 5358 w 6612"/>
                <a:gd name="T31" fmla="*/ 0 h 247"/>
                <a:gd name="T32" fmla="*/ 5358 w 6612"/>
                <a:gd name="T33" fmla="*/ 247 h 247"/>
                <a:gd name="T34" fmla="*/ 6612 w 6612"/>
                <a:gd name="T35" fmla="*/ 247 h 247"/>
                <a:gd name="T36" fmla="*/ 6612 w 6612"/>
                <a:gd name="T37" fmla="*/ 0 h 247"/>
                <a:gd name="T38" fmla="*/ 5358 w 6612"/>
                <a:gd name="T3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12" h="247">
                  <a:moveTo>
                    <a:pt x="0" y="0"/>
                  </a:moveTo>
                  <a:lnTo>
                    <a:pt x="0" y="247"/>
                  </a:lnTo>
                  <a:lnTo>
                    <a:pt x="813" y="247"/>
                  </a:lnTo>
                  <a:lnTo>
                    <a:pt x="813" y="0"/>
                  </a:lnTo>
                  <a:lnTo>
                    <a:pt x="0" y="0"/>
                  </a:lnTo>
                  <a:close/>
                  <a:moveTo>
                    <a:pt x="1210" y="0"/>
                  </a:moveTo>
                  <a:lnTo>
                    <a:pt x="1210" y="247"/>
                  </a:lnTo>
                  <a:lnTo>
                    <a:pt x="3122" y="247"/>
                  </a:lnTo>
                  <a:lnTo>
                    <a:pt x="3122" y="0"/>
                  </a:lnTo>
                  <a:lnTo>
                    <a:pt x="1210" y="0"/>
                  </a:lnTo>
                  <a:close/>
                  <a:moveTo>
                    <a:pt x="3519" y="0"/>
                  </a:moveTo>
                  <a:lnTo>
                    <a:pt x="3519" y="247"/>
                  </a:lnTo>
                  <a:lnTo>
                    <a:pt x="4961" y="247"/>
                  </a:lnTo>
                  <a:lnTo>
                    <a:pt x="4961" y="0"/>
                  </a:lnTo>
                  <a:lnTo>
                    <a:pt x="3519" y="0"/>
                  </a:lnTo>
                  <a:close/>
                  <a:moveTo>
                    <a:pt x="5358" y="0"/>
                  </a:moveTo>
                  <a:lnTo>
                    <a:pt x="5358" y="247"/>
                  </a:lnTo>
                  <a:lnTo>
                    <a:pt x="6612" y="247"/>
                  </a:lnTo>
                  <a:lnTo>
                    <a:pt x="6612" y="0"/>
                  </a:lnTo>
                  <a:lnTo>
                    <a:pt x="5358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Line 8">
              <a:extLst>
                <a:ext uri="{FF2B5EF4-FFF2-40B4-BE49-F238E27FC236}">
                  <a16:creationId xmlns:a16="http://schemas.microsoft.com/office/drawing/2014/main" id="{0DBF6383-7D48-4D56-822F-D25590562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4291013"/>
              <a:ext cx="695325" cy="41275"/>
            </a:xfrm>
            <a:custGeom>
              <a:avLst/>
              <a:gdLst>
                <a:gd name="T0" fmla="*/ 0 w 4248"/>
                <a:gd name="T1" fmla="*/ 0 h 247"/>
                <a:gd name="T2" fmla="*/ 0 w 4248"/>
                <a:gd name="T3" fmla="*/ 247 h 247"/>
                <a:gd name="T4" fmla="*/ 2124 w 4248"/>
                <a:gd name="T5" fmla="*/ 247 h 247"/>
                <a:gd name="T6" fmla="*/ 2124 w 4248"/>
                <a:gd name="T7" fmla="*/ 0 h 247"/>
                <a:gd name="T8" fmla="*/ 0 w 4248"/>
                <a:gd name="T9" fmla="*/ 0 h 247"/>
                <a:gd name="T10" fmla="*/ 2521 w 4248"/>
                <a:gd name="T11" fmla="*/ 0 h 247"/>
                <a:gd name="T12" fmla="*/ 2521 w 4248"/>
                <a:gd name="T13" fmla="*/ 247 h 247"/>
                <a:gd name="T14" fmla="*/ 4248 w 4248"/>
                <a:gd name="T15" fmla="*/ 247 h 247"/>
                <a:gd name="T16" fmla="*/ 4248 w 4248"/>
                <a:gd name="T17" fmla="*/ 0 h 247"/>
                <a:gd name="T18" fmla="*/ 2521 w 4248"/>
                <a:gd name="T1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48" h="247">
                  <a:moveTo>
                    <a:pt x="0" y="0"/>
                  </a:moveTo>
                  <a:lnTo>
                    <a:pt x="0" y="247"/>
                  </a:lnTo>
                  <a:lnTo>
                    <a:pt x="2124" y="247"/>
                  </a:lnTo>
                  <a:lnTo>
                    <a:pt x="2124" y="0"/>
                  </a:lnTo>
                  <a:lnTo>
                    <a:pt x="0" y="0"/>
                  </a:lnTo>
                  <a:close/>
                  <a:moveTo>
                    <a:pt x="2521" y="0"/>
                  </a:moveTo>
                  <a:lnTo>
                    <a:pt x="2521" y="247"/>
                  </a:lnTo>
                  <a:lnTo>
                    <a:pt x="4248" y="247"/>
                  </a:lnTo>
                  <a:lnTo>
                    <a:pt x="4248" y="0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25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" name="Settings (2)">
            <a:extLst>
              <a:ext uri="{FF2B5EF4-FFF2-40B4-BE49-F238E27FC236}">
                <a16:creationId xmlns:a16="http://schemas.microsoft.com/office/drawing/2014/main" id="{9FFE2360-2EC0-4387-AFAF-4989C5586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6283" y="4182551"/>
            <a:ext cx="301280" cy="313688"/>
          </a:xfrm>
          <a:custGeom>
            <a:avLst/>
            <a:gdLst>
              <a:gd name="T0" fmla="*/ 483 w 669"/>
              <a:gd name="T1" fmla="*/ 43 h 668"/>
              <a:gd name="T2" fmla="*/ 399 w 669"/>
              <a:gd name="T3" fmla="*/ 34 h 668"/>
              <a:gd name="T4" fmla="*/ 338 w 669"/>
              <a:gd name="T5" fmla="*/ 88 h 668"/>
              <a:gd name="T6" fmla="*/ 364 w 669"/>
              <a:gd name="T7" fmla="*/ 185 h 668"/>
              <a:gd name="T8" fmla="*/ 354 w 669"/>
              <a:gd name="T9" fmla="*/ 269 h 668"/>
              <a:gd name="T10" fmla="*/ 408 w 669"/>
              <a:gd name="T11" fmla="*/ 330 h 668"/>
              <a:gd name="T12" fmla="*/ 505 w 669"/>
              <a:gd name="T13" fmla="*/ 305 h 668"/>
              <a:gd name="T14" fmla="*/ 590 w 669"/>
              <a:gd name="T15" fmla="*/ 314 h 668"/>
              <a:gd name="T16" fmla="*/ 651 w 669"/>
              <a:gd name="T17" fmla="*/ 260 h 668"/>
              <a:gd name="T18" fmla="*/ 625 w 669"/>
              <a:gd name="T19" fmla="*/ 163 h 668"/>
              <a:gd name="T20" fmla="*/ 634 w 669"/>
              <a:gd name="T21" fmla="*/ 78 h 668"/>
              <a:gd name="T22" fmla="*/ 580 w 669"/>
              <a:gd name="T23" fmla="*/ 18 h 668"/>
              <a:gd name="T24" fmla="*/ 559 w 669"/>
              <a:gd name="T25" fmla="*/ 38 h 668"/>
              <a:gd name="T26" fmla="*/ 592 w 669"/>
              <a:gd name="T27" fmla="*/ 116 h 668"/>
              <a:gd name="T28" fmla="*/ 598 w 669"/>
              <a:gd name="T29" fmla="*/ 158 h 668"/>
              <a:gd name="T30" fmla="*/ 630 w 669"/>
              <a:gd name="T31" fmla="*/ 239 h 668"/>
              <a:gd name="T32" fmla="*/ 553 w 669"/>
              <a:gd name="T33" fmla="*/ 272 h 668"/>
              <a:gd name="T34" fmla="*/ 511 w 669"/>
              <a:gd name="T35" fmla="*/ 278 h 668"/>
              <a:gd name="T36" fmla="*/ 429 w 669"/>
              <a:gd name="T37" fmla="*/ 310 h 668"/>
              <a:gd name="T38" fmla="*/ 396 w 669"/>
              <a:gd name="T39" fmla="*/ 232 h 668"/>
              <a:gd name="T40" fmla="*/ 390 w 669"/>
              <a:gd name="T41" fmla="*/ 190 h 668"/>
              <a:gd name="T42" fmla="*/ 359 w 669"/>
              <a:gd name="T43" fmla="*/ 109 h 668"/>
              <a:gd name="T44" fmla="*/ 436 w 669"/>
              <a:gd name="T45" fmla="*/ 76 h 668"/>
              <a:gd name="T46" fmla="*/ 478 w 669"/>
              <a:gd name="T47" fmla="*/ 70 h 668"/>
              <a:gd name="T48" fmla="*/ 494 w 669"/>
              <a:gd name="T49" fmla="*/ 106 h 668"/>
              <a:gd name="T50" fmla="*/ 520 w 669"/>
              <a:gd name="T51" fmla="*/ 111 h 668"/>
              <a:gd name="T52" fmla="*/ 533 w 669"/>
              <a:gd name="T53" fmla="*/ 190 h 668"/>
              <a:gd name="T54" fmla="*/ 194 w 669"/>
              <a:gd name="T55" fmla="*/ 228 h 668"/>
              <a:gd name="T56" fmla="*/ 101 w 669"/>
              <a:gd name="T57" fmla="*/ 273 h 668"/>
              <a:gd name="T58" fmla="*/ 77 w 669"/>
              <a:gd name="T59" fmla="*/ 372 h 668"/>
              <a:gd name="T60" fmla="*/ 0 w 669"/>
              <a:gd name="T61" fmla="*/ 473 h 668"/>
              <a:gd name="T62" fmla="*/ 45 w 669"/>
              <a:gd name="T63" fmla="*/ 568 h 668"/>
              <a:gd name="T64" fmla="*/ 145 w 669"/>
              <a:gd name="T65" fmla="*/ 592 h 668"/>
              <a:gd name="T66" fmla="*/ 246 w 669"/>
              <a:gd name="T67" fmla="*/ 668 h 668"/>
              <a:gd name="T68" fmla="*/ 341 w 669"/>
              <a:gd name="T69" fmla="*/ 623 h 668"/>
              <a:gd name="T70" fmla="*/ 364 w 669"/>
              <a:gd name="T71" fmla="*/ 523 h 668"/>
              <a:gd name="T72" fmla="*/ 440 w 669"/>
              <a:gd name="T73" fmla="*/ 422 h 668"/>
              <a:gd name="T74" fmla="*/ 396 w 669"/>
              <a:gd name="T75" fmla="*/ 328 h 668"/>
              <a:gd name="T76" fmla="*/ 296 w 669"/>
              <a:gd name="T77" fmla="*/ 305 h 668"/>
              <a:gd name="T78" fmla="*/ 194 w 669"/>
              <a:gd name="T79" fmla="*/ 228 h 668"/>
              <a:gd name="T80" fmla="*/ 253 w 669"/>
              <a:gd name="T81" fmla="*/ 316 h 668"/>
              <a:gd name="T82" fmla="*/ 367 w 669"/>
              <a:gd name="T83" fmla="*/ 321 h 668"/>
              <a:gd name="T84" fmla="*/ 364 w 669"/>
              <a:gd name="T85" fmla="*/ 425 h 668"/>
              <a:gd name="T86" fmla="*/ 353 w 669"/>
              <a:gd name="T87" fmla="*/ 481 h 668"/>
              <a:gd name="T88" fmla="*/ 347 w 669"/>
              <a:gd name="T89" fmla="*/ 595 h 668"/>
              <a:gd name="T90" fmla="*/ 244 w 669"/>
              <a:gd name="T91" fmla="*/ 591 h 668"/>
              <a:gd name="T92" fmla="*/ 187 w 669"/>
              <a:gd name="T93" fmla="*/ 581 h 668"/>
              <a:gd name="T94" fmla="*/ 73 w 669"/>
              <a:gd name="T95" fmla="*/ 574 h 668"/>
              <a:gd name="T96" fmla="*/ 77 w 669"/>
              <a:gd name="T97" fmla="*/ 471 h 668"/>
              <a:gd name="T98" fmla="*/ 87 w 669"/>
              <a:gd name="T99" fmla="*/ 415 h 668"/>
              <a:gd name="T100" fmla="*/ 94 w 669"/>
              <a:gd name="T101" fmla="*/ 301 h 668"/>
              <a:gd name="T102" fmla="*/ 197 w 669"/>
              <a:gd name="T103" fmla="*/ 305 h 668"/>
              <a:gd name="T104" fmla="*/ 220 w 669"/>
              <a:gd name="T105" fmla="*/ 530 h 668"/>
              <a:gd name="T106" fmla="*/ 276 w 669"/>
              <a:gd name="T107" fmla="*/ 44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69" h="668">
                <a:moveTo>
                  <a:pt x="537" y="1"/>
                </a:moveTo>
                <a:cubicBezTo>
                  <a:pt x="532" y="1"/>
                  <a:pt x="528" y="4"/>
                  <a:pt x="525" y="8"/>
                </a:cubicBezTo>
                <a:lnTo>
                  <a:pt x="504" y="43"/>
                </a:lnTo>
                <a:cubicBezTo>
                  <a:pt x="497" y="43"/>
                  <a:pt x="490" y="43"/>
                  <a:pt x="483" y="43"/>
                </a:cubicBezTo>
                <a:lnTo>
                  <a:pt x="461" y="8"/>
                </a:lnTo>
                <a:cubicBezTo>
                  <a:pt x="458" y="3"/>
                  <a:pt x="451" y="0"/>
                  <a:pt x="445" y="3"/>
                </a:cubicBezTo>
                <a:lnTo>
                  <a:pt x="407" y="19"/>
                </a:lnTo>
                <a:cubicBezTo>
                  <a:pt x="401" y="21"/>
                  <a:pt x="398" y="28"/>
                  <a:pt x="399" y="34"/>
                </a:cubicBezTo>
                <a:lnTo>
                  <a:pt x="408" y="75"/>
                </a:lnTo>
                <a:cubicBezTo>
                  <a:pt x="403" y="79"/>
                  <a:pt x="399" y="84"/>
                  <a:pt x="394" y="89"/>
                </a:cubicBezTo>
                <a:lnTo>
                  <a:pt x="354" y="80"/>
                </a:lnTo>
                <a:cubicBezTo>
                  <a:pt x="347" y="79"/>
                  <a:pt x="341" y="82"/>
                  <a:pt x="338" y="88"/>
                </a:cubicBezTo>
                <a:lnTo>
                  <a:pt x="323" y="126"/>
                </a:lnTo>
                <a:cubicBezTo>
                  <a:pt x="320" y="132"/>
                  <a:pt x="323" y="139"/>
                  <a:pt x="328" y="142"/>
                </a:cubicBezTo>
                <a:lnTo>
                  <a:pt x="363" y="165"/>
                </a:lnTo>
                <a:cubicBezTo>
                  <a:pt x="363" y="172"/>
                  <a:pt x="363" y="178"/>
                  <a:pt x="364" y="185"/>
                </a:cubicBezTo>
                <a:lnTo>
                  <a:pt x="328" y="207"/>
                </a:lnTo>
                <a:cubicBezTo>
                  <a:pt x="323" y="211"/>
                  <a:pt x="321" y="218"/>
                  <a:pt x="323" y="224"/>
                </a:cubicBezTo>
                <a:lnTo>
                  <a:pt x="339" y="262"/>
                </a:lnTo>
                <a:cubicBezTo>
                  <a:pt x="342" y="268"/>
                  <a:pt x="348" y="271"/>
                  <a:pt x="354" y="269"/>
                </a:cubicBezTo>
                <a:lnTo>
                  <a:pt x="395" y="260"/>
                </a:lnTo>
                <a:cubicBezTo>
                  <a:pt x="400" y="265"/>
                  <a:pt x="404" y="270"/>
                  <a:pt x="410" y="274"/>
                </a:cubicBezTo>
                <a:lnTo>
                  <a:pt x="400" y="315"/>
                </a:lnTo>
                <a:cubicBezTo>
                  <a:pt x="399" y="321"/>
                  <a:pt x="402" y="328"/>
                  <a:pt x="408" y="330"/>
                </a:cubicBezTo>
                <a:lnTo>
                  <a:pt x="446" y="346"/>
                </a:lnTo>
                <a:cubicBezTo>
                  <a:pt x="452" y="348"/>
                  <a:pt x="459" y="346"/>
                  <a:pt x="463" y="341"/>
                </a:cubicBezTo>
                <a:lnTo>
                  <a:pt x="485" y="305"/>
                </a:lnTo>
                <a:cubicBezTo>
                  <a:pt x="492" y="305"/>
                  <a:pt x="499" y="305"/>
                  <a:pt x="505" y="305"/>
                </a:cubicBezTo>
                <a:lnTo>
                  <a:pt x="528" y="340"/>
                </a:lnTo>
                <a:cubicBezTo>
                  <a:pt x="532" y="345"/>
                  <a:pt x="539" y="348"/>
                  <a:pt x="545" y="345"/>
                </a:cubicBezTo>
                <a:lnTo>
                  <a:pt x="582" y="329"/>
                </a:lnTo>
                <a:cubicBezTo>
                  <a:pt x="588" y="327"/>
                  <a:pt x="592" y="320"/>
                  <a:pt x="590" y="314"/>
                </a:cubicBezTo>
                <a:lnTo>
                  <a:pt x="580" y="273"/>
                </a:lnTo>
                <a:cubicBezTo>
                  <a:pt x="585" y="269"/>
                  <a:pt x="590" y="264"/>
                  <a:pt x="594" y="259"/>
                </a:cubicBezTo>
                <a:lnTo>
                  <a:pt x="636" y="268"/>
                </a:lnTo>
                <a:cubicBezTo>
                  <a:pt x="642" y="269"/>
                  <a:pt x="648" y="266"/>
                  <a:pt x="651" y="260"/>
                </a:cubicBezTo>
                <a:lnTo>
                  <a:pt x="666" y="222"/>
                </a:lnTo>
                <a:cubicBezTo>
                  <a:pt x="669" y="216"/>
                  <a:pt x="666" y="209"/>
                  <a:pt x="661" y="205"/>
                </a:cubicBezTo>
                <a:lnTo>
                  <a:pt x="625" y="183"/>
                </a:lnTo>
                <a:cubicBezTo>
                  <a:pt x="625" y="177"/>
                  <a:pt x="625" y="170"/>
                  <a:pt x="625" y="163"/>
                </a:cubicBezTo>
                <a:lnTo>
                  <a:pt x="660" y="140"/>
                </a:lnTo>
                <a:cubicBezTo>
                  <a:pt x="666" y="137"/>
                  <a:pt x="668" y="130"/>
                  <a:pt x="665" y="124"/>
                </a:cubicBezTo>
                <a:lnTo>
                  <a:pt x="649" y="86"/>
                </a:lnTo>
                <a:cubicBezTo>
                  <a:pt x="647" y="80"/>
                  <a:pt x="640" y="77"/>
                  <a:pt x="634" y="78"/>
                </a:cubicBezTo>
                <a:lnTo>
                  <a:pt x="593" y="88"/>
                </a:lnTo>
                <a:cubicBezTo>
                  <a:pt x="589" y="83"/>
                  <a:pt x="584" y="78"/>
                  <a:pt x="579" y="74"/>
                </a:cubicBezTo>
                <a:lnTo>
                  <a:pt x="588" y="33"/>
                </a:lnTo>
                <a:cubicBezTo>
                  <a:pt x="589" y="27"/>
                  <a:pt x="586" y="20"/>
                  <a:pt x="580" y="18"/>
                </a:cubicBezTo>
                <a:lnTo>
                  <a:pt x="542" y="2"/>
                </a:lnTo>
                <a:cubicBezTo>
                  <a:pt x="540" y="2"/>
                  <a:pt x="538" y="1"/>
                  <a:pt x="537" y="1"/>
                </a:cubicBezTo>
                <a:close/>
                <a:moveTo>
                  <a:pt x="542" y="31"/>
                </a:moveTo>
                <a:lnTo>
                  <a:pt x="559" y="38"/>
                </a:lnTo>
                <a:lnTo>
                  <a:pt x="551" y="75"/>
                </a:lnTo>
                <a:cubicBezTo>
                  <a:pt x="550" y="81"/>
                  <a:pt x="552" y="86"/>
                  <a:pt x="556" y="89"/>
                </a:cubicBezTo>
                <a:cubicBezTo>
                  <a:pt x="565" y="95"/>
                  <a:pt x="572" y="103"/>
                  <a:pt x="579" y="111"/>
                </a:cubicBezTo>
                <a:cubicBezTo>
                  <a:pt x="582" y="115"/>
                  <a:pt x="587" y="117"/>
                  <a:pt x="592" y="116"/>
                </a:cubicBezTo>
                <a:lnTo>
                  <a:pt x="629" y="107"/>
                </a:lnTo>
                <a:lnTo>
                  <a:pt x="636" y="124"/>
                </a:lnTo>
                <a:lnTo>
                  <a:pt x="604" y="145"/>
                </a:lnTo>
                <a:cubicBezTo>
                  <a:pt x="600" y="148"/>
                  <a:pt x="597" y="153"/>
                  <a:pt x="598" y="158"/>
                </a:cubicBezTo>
                <a:cubicBezTo>
                  <a:pt x="600" y="168"/>
                  <a:pt x="600" y="179"/>
                  <a:pt x="599" y="189"/>
                </a:cubicBezTo>
                <a:cubicBezTo>
                  <a:pt x="598" y="194"/>
                  <a:pt x="600" y="199"/>
                  <a:pt x="605" y="202"/>
                </a:cubicBezTo>
                <a:lnTo>
                  <a:pt x="637" y="222"/>
                </a:lnTo>
                <a:lnTo>
                  <a:pt x="630" y="239"/>
                </a:lnTo>
                <a:lnTo>
                  <a:pt x="593" y="231"/>
                </a:lnTo>
                <a:cubicBezTo>
                  <a:pt x="588" y="230"/>
                  <a:pt x="582" y="232"/>
                  <a:pt x="579" y="236"/>
                </a:cubicBezTo>
                <a:cubicBezTo>
                  <a:pt x="573" y="245"/>
                  <a:pt x="566" y="252"/>
                  <a:pt x="558" y="258"/>
                </a:cubicBezTo>
                <a:cubicBezTo>
                  <a:pt x="553" y="261"/>
                  <a:pt x="551" y="267"/>
                  <a:pt x="553" y="272"/>
                </a:cubicBezTo>
                <a:lnTo>
                  <a:pt x="562" y="309"/>
                </a:lnTo>
                <a:lnTo>
                  <a:pt x="545" y="316"/>
                </a:lnTo>
                <a:lnTo>
                  <a:pt x="524" y="284"/>
                </a:lnTo>
                <a:cubicBezTo>
                  <a:pt x="521" y="280"/>
                  <a:pt x="516" y="277"/>
                  <a:pt x="511" y="278"/>
                </a:cubicBezTo>
                <a:cubicBezTo>
                  <a:pt x="500" y="280"/>
                  <a:pt x="490" y="280"/>
                  <a:pt x="479" y="279"/>
                </a:cubicBezTo>
                <a:cubicBezTo>
                  <a:pt x="474" y="278"/>
                  <a:pt x="469" y="280"/>
                  <a:pt x="466" y="285"/>
                </a:cubicBezTo>
                <a:lnTo>
                  <a:pt x="446" y="317"/>
                </a:lnTo>
                <a:lnTo>
                  <a:pt x="429" y="310"/>
                </a:lnTo>
                <a:lnTo>
                  <a:pt x="437" y="273"/>
                </a:lnTo>
                <a:cubicBezTo>
                  <a:pt x="438" y="268"/>
                  <a:pt x="436" y="263"/>
                  <a:pt x="432" y="259"/>
                </a:cubicBezTo>
                <a:cubicBezTo>
                  <a:pt x="423" y="253"/>
                  <a:pt x="416" y="246"/>
                  <a:pt x="410" y="237"/>
                </a:cubicBezTo>
                <a:cubicBezTo>
                  <a:pt x="407" y="233"/>
                  <a:pt x="401" y="231"/>
                  <a:pt x="396" y="232"/>
                </a:cubicBezTo>
                <a:lnTo>
                  <a:pt x="359" y="241"/>
                </a:lnTo>
                <a:lnTo>
                  <a:pt x="352" y="224"/>
                </a:lnTo>
                <a:lnTo>
                  <a:pt x="384" y="204"/>
                </a:lnTo>
                <a:cubicBezTo>
                  <a:pt x="388" y="201"/>
                  <a:pt x="391" y="196"/>
                  <a:pt x="390" y="190"/>
                </a:cubicBezTo>
                <a:cubicBezTo>
                  <a:pt x="388" y="180"/>
                  <a:pt x="388" y="170"/>
                  <a:pt x="390" y="159"/>
                </a:cubicBezTo>
                <a:cubicBezTo>
                  <a:pt x="390" y="154"/>
                  <a:pt x="388" y="149"/>
                  <a:pt x="384" y="146"/>
                </a:cubicBezTo>
                <a:lnTo>
                  <a:pt x="352" y="126"/>
                </a:lnTo>
                <a:lnTo>
                  <a:pt x="359" y="109"/>
                </a:lnTo>
                <a:lnTo>
                  <a:pt x="395" y="117"/>
                </a:lnTo>
                <a:cubicBezTo>
                  <a:pt x="400" y="118"/>
                  <a:pt x="406" y="116"/>
                  <a:pt x="409" y="112"/>
                </a:cubicBezTo>
                <a:cubicBezTo>
                  <a:pt x="415" y="103"/>
                  <a:pt x="423" y="96"/>
                  <a:pt x="431" y="89"/>
                </a:cubicBezTo>
                <a:cubicBezTo>
                  <a:pt x="435" y="86"/>
                  <a:pt x="437" y="81"/>
                  <a:pt x="436" y="76"/>
                </a:cubicBezTo>
                <a:lnTo>
                  <a:pt x="428" y="39"/>
                </a:lnTo>
                <a:lnTo>
                  <a:pt x="445" y="32"/>
                </a:lnTo>
                <a:lnTo>
                  <a:pt x="465" y="64"/>
                </a:lnTo>
                <a:cubicBezTo>
                  <a:pt x="468" y="68"/>
                  <a:pt x="473" y="71"/>
                  <a:pt x="478" y="70"/>
                </a:cubicBezTo>
                <a:cubicBezTo>
                  <a:pt x="488" y="68"/>
                  <a:pt x="499" y="68"/>
                  <a:pt x="509" y="70"/>
                </a:cubicBezTo>
                <a:cubicBezTo>
                  <a:pt x="515" y="70"/>
                  <a:pt x="520" y="68"/>
                  <a:pt x="523" y="63"/>
                </a:cubicBezTo>
                <a:lnTo>
                  <a:pt x="542" y="31"/>
                </a:lnTo>
                <a:close/>
                <a:moveTo>
                  <a:pt x="494" y="106"/>
                </a:moveTo>
                <a:cubicBezTo>
                  <a:pt x="467" y="107"/>
                  <a:pt x="442" y="123"/>
                  <a:pt x="431" y="149"/>
                </a:cubicBezTo>
                <a:cubicBezTo>
                  <a:pt x="417" y="183"/>
                  <a:pt x="434" y="223"/>
                  <a:pt x="469" y="237"/>
                </a:cubicBezTo>
                <a:cubicBezTo>
                  <a:pt x="503" y="251"/>
                  <a:pt x="543" y="234"/>
                  <a:pt x="557" y="200"/>
                </a:cubicBezTo>
                <a:cubicBezTo>
                  <a:pt x="571" y="165"/>
                  <a:pt x="555" y="125"/>
                  <a:pt x="520" y="111"/>
                </a:cubicBezTo>
                <a:cubicBezTo>
                  <a:pt x="511" y="108"/>
                  <a:pt x="502" y="106"/>
                  <a:pt x="494" y="106"/>
                </a:cubicBezTo>
                <a:close/>
                <a:moveTo>
                  <a:pt x="494" y="133"/>
                </a:moveTo>
                <a:cubicBezTo>
                  <a:pt x="499" y="133"/>
                  <a:pt x="505" y="134"/>
                  <a:pt x="510" y="136"/>
                </a:cubicBezTo>
                <a:cubicBezTo>
                  <a:pt x="531" y="145"/>
                  <a:pt x="541" y="168"/>
                  <a:pt x="533" y="190"/>
                </a:cubicBezTo>
                <a:cubicBezTo>
                  <a:pt x="524" y="211"/>
                  <a:pt x="500" y="221"/>
                  <a:pt x="479" y="212"/>
                </a:cubicBezTo>
                <a:cubicBezTo>
                  <a:pt x="458" y="204"/>
                  <a:pt x="448" y="180"/>
                  <a:pt x="456" y="159"/>
                </a:cubicBezTo>
                <a:cubicBezTo>
                  <a:pt x="463" y="143"/>
                  <a:pt x="478" y="133"/>
                  <a:pt x="494" y="133"/>
                </a:cubicBezTo>
                <a:close/>
                <a:moveTo>
                  <a:pt x="194" y="228"/>
                </a:moveTo>
                <a:cubicBezTo>
                  <a:pt x="188" y="228"/>
                  <a:pt x="182" y="233"/>
                  <a:pt x="181" y="239"/>
                </a:cubicBezTo>
                <a:lnTo>
                  <a:pt x="172" y="293"/>
                </a:lnTo>
                <a:cubicBezTo>
                  <a:pt x="163" y="296"/>
                  <a:pt x="154" y="300"/>
                  <a:pt x="145" y="304"/>
                </a:cubicBezTo>
                <a:lnTo>
                  <a:pt x="101" y="273"/>
                </a:lnTo>
                <a:cubicBezTo>
                  <a:pt x="95" y="269"/>
                  <a:pt x="88" y="269"/>
                  <a:pt x="83" y="274"/>
                </a:cubicBezTo>
                <a:lnTo>
                  <a:pt x="47" y="310"/>
                </a:lnTo>
                <a:cubicBezTo>
                  <a:pt x="42" y="315"/>
                  <a:pt x="42" y="322"/>
                  <a:pt x="45" y="328"/>
                </a:cubicBezTo>
                <a:lnTo>
                  <a:pt x="77" y="372"/>
                </a:lnTo>
                <a:cubicBezTo>
                  <a:pt x="72" y="381"/>
                  <a:pt x="68" y="390"/>
                  <a:pt x="65" y="400"/>
                </a:cubicBezTo>
                <a:lnTo>
                  <a:pt x="12" y="409"/>
                </a:lnTo>
                <a:cubicBezTo>
                  <a:pt x="5" y="410"/>
                  <a:pt x="0" y="415"/>
                  <a:pt x="0" y="422"/>
                </a:cubicBezTo>
                <a:lnTo>
                  <a:pt x="0" y="473"/>
                </a:lnTo>
                <a:cubicBezTo>
                  <a:pt x="0" y="480"/>
                  <a:pt x="5" y="486"/>
                  <a:pt x="11" y="487"/>
                </a:cubicBezTo>
                <a:lnTo>
                  <a:pt x="65" y="496"/>
                </a:lnTo>
                <a:cubicBezTo>
                  <a:pt x="68" y="506"/>
                  <a:pt x="72" y="515"/>
                  <a:pt x="77" y="524"/>
                </a:cubicBezTo>
                <a:lnTo>
                  <a:pt x="45" y="568"/>
                </a:lnTo>
                <a:cubicBezTo>
                  <a:pt x="41" y="573"/>
                  <a:pt x="42" y="580"/>
                  <a:pt x="46" y="585"/>
                </a:cubicBezTo>
                <a:lnTo>
                  <a:pt x="83" y="622"/>
                </a:lnTo>
                <a:cubicBezTo>
                  <a:pt x="87" y="626"/>
                  <a:pt x="95" y="627"/>
                  <a:pt x="100" y="623"/>
                </a:cubicBezTo>
                <a:lnTo>
                  <a:pt x="145" y="592"/>
                </a:lnTo>
                <a:cubicBezTo>
                  <a:pt x="153" y="596"/>
                  <a:pt x="163" y="600"/>
                  <a:pt x="172" y="603"/>
                </a:cubicBezTo>
                <a:lnTo>
                  <a:pt x="181" y="657"/>
                </a:lnTo>
                <a:cubicBezTo>
                  <a:pt x="182" y="663"/>
                  <a:pt x="188" y="668"/>
                  <a:pt x="194" y="668"/>
                </a:cubicBezTo>
                <a:lnTo>
                  <a:pt x="246" y="668"/>
                </a:lnTo>
                <a:cubicBezTo>
                  <a:pt x="252" y="668"/>
                  <a:pt x="258" y="663"/>
                  <a:pt x="259" y="657"/>
                </a:cubicBezTo>
                <a:lnTo>
                  <a:pt x="269" y="603"/>
                </a:lnTo>
                <a:cubicBezTo>
                  <a:pt x="278" y="600"/>
                  <a:pt x="287" y="596"/>
                  <a:pt x="296" y="591"/>
                </a:cubicBezTo>
                <a:lnTo>
                  <a:pt x="341" y="623"/>
                </a:lnTo>
                <a:cubicBezTo>
                  <a:pt x="346" y="627"/>
                  <a:pt x="354" y="626"/>
                  <a:pt x="358" y="622"/>
                </a:cubicBezTo>
                <a:lnTo>
                  <a:pt x="395" y="585"/>
                </a:lnTo>
                <a:cubicBezTo>
                  <a:pt x="399" y="580"/>
                  <a:pt x="400" y="573"/>
                  <a:pt x="396" y="568"/>
                </a:cubicBezTo>
                <a:lnTo>
                  <a:pt x="364" y="523"/>
                </a:lnTo>
                <a:cubicBezTo>
                  <a:pt x="368" y="515"/>
                  <a:pt x="372" y="506"/>
                  <a:pt x="375" y="496"/>
                </a:cubicBezTo>
                <a:lnTo>
                  <a:pt x="429" y="487"/>
                </a:lnTo>
                <a:cubicBezTo>
                  <a:pt x="436" y="486"/>
                  <a:pt x="440" y="480"/>
                  <a:pt x="440" y="473"/>
                </a:cubicBezTo>
                <a:lnTo>
                  <a:pt x="440" y="422"/>
                </a:lnTo>
                <a:cubicBezTo>
                  <a:pt x="440" y="415"/>
                  <a:pt x="436" y="410"/>
                  <a:pt x="429" y="409"/>
                </a:cubicBezTo>
                <a:lnTo>
                  <a:pt x="375" y="400"/>
                </a:lnTo>
                <a:cubicBezTo>
                  <a:pt x="372" y="390"/>
                  <a:pt x="368" y="381"/>
                  <a:pt x="364" y="373"/>
                </a:cubicBezTo>
                <a:lnTo>
                  <a:pt x="396" y="328"/>
                </a:lnTo>
                <a:cubicBezTo>
                  <a:pt x="399" y="322"/>
                  <a:pt x="399" y="315"/>
                  <a:pt x="394" y="310"/>
                </a:cubicBezTo>
                <a:lnTo>
                  <a:pt x="357" y="274"/>
                </a:lnTo>
                <a:cubicBezTo>
                  <a:pt x="353" y="269"/>
                  <a:pt x="346" y="269"/>
                  <a:pt x="340" y="273"/>
                </a:cubicBezTo>
                <a:lnTo>
                  <a:pt x="296" y="305"/>
                </a:lnTo>
                <a:cubicBezTo>
                  <a:pt x="287" y="300"/>
                  <a:pt x="278" y="296"/>
                  <a:pt x="269" y="293"/>
                </a:cubicBezTo>
                <a:lnTo>
                  <a:pt x="259" y="239"/>
                </a:lnTo>
                <a:cubicBezTo>
                  <a:pt x="258" y="233"/>
                  <a:pt x="252" y="228"/>
                  <a:pt x="246" y="228"/>
                </a:cubicBezTo>
                <a:lnTo>
                  <a:pt x="194" y="228"/>
                </a:lnTo>
                <a:close/>
                <a:moveTo>
                  <a:pt x="206" y="255"/>
                </a:moveTo>
                <a:lnTo>
                  <a:pt x="235" y="255"/>
                </a:lnTo>
                <a:lnTo>
                  <a:pt x="244" y="305"/>
                </a:lnTo>
                <a:cubicBezTo>
                  <a:pt x="244" y="310"/>
                  <a:pt x="248" y="314"/>
                  <a:pt x="253" y="316"/>
                </a:cubicBezTo>
                <a:cubicBezTo>
                  <a:pt x="267" y="319"/>
                  <a:pt x="279" y="324"/>
                  <a:pt x="291" y="331"/>
                </a:cubicBezTo>
                <a:cubicBezTo>
                  <a:pt x="295" y="334"/>
                  <a:pt x="301" y="334"/>
                  <a:pt x="305" y="330"/>
                </a:cubicBezTo>
                <a:lnTo>
                  <a:pt x="347" y="301"/>
                </a:lnTo>
                <a:lnTo>
                  <a:pt x="367" y="321"/>
                </a:lnTo>
                <a:lnTo>
                  <a:pt x="338" y="363"/>
                </a:lnTo>
                <a:cubicBezTo>
                  <a:pt x="335" y="368"/>
                  <a:pt x="335" y="373"/>
                  <a:pt x="337" y="378"/>
                </a:cubicBezTo>
                <a:cubicBezTo>
                  <a:pt x="344" y="389"/>
                  <a:pt x="349" y="402"/>
                  <a:pt x="353" y="415"/>
                </a:cubicBezTo>
                <a:cubicBezTo>
                  <a:pt x="354" y="420"/>
                  <a:pt x="358" y="424"/>
                  <a:pt x="364" y="425"/>
                </a:cubicBezTo>
                <a:lnTo>
                  <a:pt x="414" y="433"/>
                </a:lnTo>
                <a:lnTo>
                  <a:pt x="414" y="462"/>
                </a:lnTo>
                <a:lnTo>
                  <a:pt x="363" y="471"/>
                </a:lnTo>
                <a:cubicBezTo>
                  <a:pt x="358" y="472"/>
                  <a:pt x="354" y="476"/>
                  <a:pt x="353" y="481"/>
                </a:cubicBezTo>
                <a:cubicBezTo>
                  <a:pt x="349" y="494"/>
                  <a:pt x="344" y="507"/>
                  <a:pt x="337" y="518"/>
                </a:cubicBezTo>
                <a:cubicBezTo>
                  <a:pt x="335" y="523"/>
                  <a:pt x="335" y="529"/>
                  <a:pt x="338" y="533"/>
                </a:cubicBezTo>
                <a:lnTo>
                  <a:pt x="368" y="574"/>
                </a:lnTo>
                <a:lnTo>
                  <a:pt x="347" y="595"/>
                </a:lnTo>
                <a:lnTo>
                  <a:pt x="305" y="565"/>
                </a:lnTo>
                <a:cubicBezTo>
                  <a:pt x="301" y="562"/>
                  <a:pt x="295" y="562"/>
                  <a:pt x="291" y="565"/>
                </a:cubicBezTo>
                <a:cubicBezTo>
                  <a:pt x="279" y="572"/>
                  <a:pt x="267" y="577"/>
                  <a:pt x="253" y="581"/>
                </a:cubicBezTo>
                <a:cubicBezTo>
                  <a:pt x="248" y="582"/>
                  <a:pt x="245" y="586"/>
                  <a:pt x="244" y="591"/>
                </a:cubicBezTo>
                <a:lnTo>
                  <a:pt x="235" y="641"/>
                </a:lnTo>
                <a:lnTo>
                  <a:pt x="206" y="641"/>
                </a:lnTo>
                <a:lnTo>
                  <a:pt x="197" y="592"/>
                </a:lnTo>
                <a:cubicBezTo>
                  <a:pt x="196" y="586"/>
                  <a:pt x="192" y="582"/>
                  <a:pt x="187" y="581"/>
                </a:cubicBezTo>
                <a:cubicBezTo>
                  <a:pt x="174" y="577"/>
                  <a:pt x="161" y="572"/>
                  <a:pt x="150" y="565"/>
                </a:cubicBezTo>
                <a:cubicBezTo>
                  <a:pt x="145" y="563"/>
                  <a:pt x="140" y="563"/>
                  <a:pt x="135" y="566"/>
                </a:cubicBezTo>
                <a:lnTo>
                  <a:pt x="94" y="595"/>
                </a:lnTo>
                <a:lnTo>
                  <a:pt x="73" y="574"/>
                </a:lnTo>
                <a:lnTo>
                  <a:pt x="102" y="533"/>
                </a:lnTo>
                <a:cubicBezTo>
                  <a:pt x="106" y="529"/>
                  <a:pt x="106" y="523"/>
                  <a:pt x="103" y="519"/>
                </a:cubicBezTo>
                <a:cubicBezTo>
                  <a:pt x="96" y="507"/>
                  <a:pt x="91" y="494"/>
                  <a:pt x="87" y="481"/>
                </a:cubicBezTo>
                <a:cubicBezTo>
                  <a:pt x="86" y="476"/>
                  <a:pt x="82" y="472"/>
                  <a:pt x="77" y="471"/>
                </a:cubicBezTo>
                <a:lnTo>
                  <a:pt x="27" y="462"/>
                </a:lnTo>
                <a:lnTo>
                  <a:pt x="27" y="433"/>
                </a:lnTo>
                <a:lnTo>
                  <a:pt x="77" y="425"/>
                </a:lnTo>
                <a:cubicBezTo>
                  <a:pt x="82" y="424"/>
                  <a:pt x="86" y="420"/>
                  <a:pt x="87" y="415"/>
                </a:cubicBezTo>
                <a:cubicBezTo>
                  <a:pt x="91" y="401"/>
                  <a:pt x="96" y="389"/>
                  <a:pt x="103" y="377"/>
                </a:cubicBezTo>
                <a:cubicBezTo>
                  <a:pt x="106" y="373"/>
                  <a:pt x="106" y="367"/>
                  <a:pt x="103" y="363"/>
                </a:cubicBezTo>
                <a:lnTo>
                  <a:pt x="74" y="321"/>
                </a:lnTo>
                <a:lnTo>
                  <a:pt x="94" y="301"/>
                </a:lnTo>
                <a:lnTo>
                  <a:pt x="135" y="330"/>
                </a:lnTo>
                <a:cubicBezTo>
                  <a:pt x="140" y="333"/>
                  <a:pt x="145" y="333"/>
                  <a:pt x="150" y="331"/>
                </a:cubicBezTo>
                <a:cubicBezTo>
                  <a:pt x="161" y="324"/>
                  <a:pt x="174" y="319"/>
                  <a:pt x="187" y="315"/>
                </a:cubicBezTo>
                <a:cubicBezTo>
                  <a:pt x="193" y="314"/>
                  <a:pt x="197" y="310"/>
                  <a:pt x="197" y="305"/>
                </a:cubicBezTo>
                <a:lnTo>
                  <a:pt x="206" y="255"/>
                </a:lnTo>
                <a:close/>
                <a:moveTo>
                  <a:pt x="220" y="366"/>
                </a:moveTo>
                <a:cubicBezTo>
                  <a:pt x="175" y="366"/>
                  <a:pt x="138" y="403"/>
                  <a:pt x="138" y="448"/>
                </a:cubicBezTo>
                <a:cubicBezTo>
                  <a:pt x="138" y="493"/>
                  <a:pt x="175" y="530"/>
                  <a:pt x="220" y="530"/>
                </a:cubicBezTo>
                <a:cubicBezTo>
                  <a:pt x="266" y="530"/>
                  <a:pt x="303" y="493"/>
                  <a:pt x="303" y="448"/>
                </a:cubicBezTo>
                <a:cubicBezTo>
                  <a:pt x="303" y="403"/>
                  <a:pt x="266" y="366"/>
                  <a:pt x="220" y="366"/>
                </a:cubicBezTo>
                <a:close/>
                <a:moveTo>
                  <a:pt x="220" y="392"/>
                </a:moveTo>
                <a:cubicBezTo>
                  <a:pt x="251" y="392"/>
                  <a:pt x="276" y="417"/>
                  <a:pt x="276" y="448"/>
                </a:cubicBezTo>
                <a:cubicBezTo>
                  <a:pt x="276" y="479"/>
                  <a:pt x="251" y="504"/>
                  <a:pt x="220" y="504"/>
                </a:cubicBezTo>
                <a:cubicBezTo>
                  <a:pt x="190" y="504"/>
                  <a:pt x="165" y="479"/>
                  <a:pt x="165" y="448"/>
                </a:cubicBezTo>
                <a:cubicBezTo>
                  <a:pt x="165" y="417"/>
                  <a:pt x="190" y="392"/>
                  <a:pt x="220" y="392"/>
                </a:cubicBezTo>
                <a:close/>
              </a:path>
            </a:pathLst>
          </a:custGeom>
          <a:solidFill>
            <a:srgbClr val="5F5F5F"/>
          </a:solidFill>
          <a:ln w="9525">
            <a:noFill/>
            <a:round/>
            <a:headEnd/>
            <a:tailEnd/>
          </a:ln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57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Example Success Criteria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5" y="1633895"/>
            <a:ext cx="512992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success criteria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Non-Text Content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requires that “non-text content …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text alternative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serves the equivalent purpose”. 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images, icons, and graphs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example on this slide has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alternative is “t”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does not serve an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 purpose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lan Turning statue">
            <a:extLst>
              <a:ext uri="{FF2B5EF4-FFF2-40B4-BE49-F238E27FC236}">
                <a16:creationId xmlns:a16="http://schemas.microsoft.com/office/drawing/2014/main" id="{75A0E114-52CC-44FD-86B6-E6A3D16BB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50" b="10308"/>
          <a:stretch/>
        </p:blipFill>
        <p:spPr>
          <a:xfrm>
            <a:off x="5684706" y="1633895"/>
            <a:ext cx="3010032" cy="1555706"/>
          </a:xfrm>
          <a:prstGeom prst="rect">
            <a:avLst/>
          </a:prstGeom>
        </p:spPr>
      </p:pic>
      <p:pic>
        <p:nvPicPr>
          <p:cNvPr id="9" name="Picture 8" descr="Code for Alan Turing statue, showing the alt attribute is only &quot;t&quot;">
            <a:extLst>
              <a:ext uri="{FF2B5EF4-FFF2-40B4-BE49-F238E27FC236}">
                <a16:creationId xmlns:a16="http://schemas.microsoft.com/office/drawing/2014/main" id="{71BE31E4-9E9A-4B38-81FC-2343365D3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412" y="3183389"/>
            <a:ext cx="2981325" cy="438150"/>
          </a:xfrm>
          <a:prstGeom prst="rect">
            <a:avLst/>
          </a:prstGeom>
        </p:spPr>
      </p:pic>
      <p:pic>
        <p:nvPicPr>
          <p:cNvPr id="10" name="Picture 9" descr="Accessibility tree for alan turning statue, showing name of node is &quot;t&quot;">
            <a:extLst>
              <a:ext uri="{FF2B5EF4-FFF2-40B4-BE49-F238E27FC236}">
                <a16:creationId xmlns:a16="http://schemas.microsoft.com/office/drawing/2014/main" id="{391B74CA-6D5E-4778-B088-3DC842BAF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49" y="3621539"/>
            <a:ext cx="2313188" cy="7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50510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WCAG 2.1 for Designers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5" y="1633895"/>
            <a:ext cx="354656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Design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Spacing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 Palette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Non-text 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67CC7-A6AC-4635-8BBC-F9FDD886F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83" b="68375"/>
          <a:stretch/>
        </p:blipFill>
        <p:spPr>
          <a:xfrm>
            <a:off x="3135085" y="3433565"/>
            <a:ext cx="5623559" cy="1268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92C886-DE7A-42D9-897B-B19B9500897B}"/>
              </a:ext>
            </a:extLst>
          </p:cNvPr>
          <p:cNvSpPr/>
          <p:nvPr/>
        </p:nvSpPr>
        <p:spPr>
          <a:xfrm>
            <a:off x="3022443" y="1633894"/>
            <a:ext cx="35465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Pointer Gestures / Cancellation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Actuation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 Key Shortcuts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13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255013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84963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552"/>
            <a:ext cx="8116957" cy="800100"/>
          </a:xfrm>
        </p:spPr>
        <p:txBody>
          <a:bodyPr anchor="ctr"/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design your websites to work responsively?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50100-E2D8-5340-8090-12581C157000}"/>
              </a:ext>
            </a:extLst>
          </p:cNvPr>
          <p:cNvSpPr/>
          <p:nvPr/>
        </p:nvSpPr>
        <p:spPr>
          <a:xfrm>
            <a:off x="1363687" y="3044125"/>
            <a:ext cx="6303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websites I design/work on are responsive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websites I design/work on are responsive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not sure what responsive design is</a:t>
            </a:r>
            <a:endParaRPr lang="en-US" dirty="0">
              <a:solidFill>
                <a:srgbClr val="005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5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Responsive Design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D22591-EE30-4924-928F-E4082F61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92" y="1760402"/>
            <a:ext cx="5142560" cy="24423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E83866-3EA4-477A-A301-4036F626B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58" y="1642393"/>
            <a:ext cx="1933328" cy="26783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8578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53" y="558911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Reflow</a:t>
            </a:r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4" y="1627364"/>
            <a:ext cx="830938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speaking, Reflow means that you want content in a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column up to 400% zoom.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Good example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Bad example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47C178-24E5-4B92-AF65-FB14BECF2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37507"/>
          <a:stretch/>
        </p:blipFill>
        <p:spPr>
          <a:xfrm>
            <a:off x="3349449" y="2587061"/>
            <a:ext cx="4922604" cy="1792681"/>
          </a:xfr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98A62A-C1FD-4F54-AE5F-116E79390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20" y="2587061"/>
            <a:ext cx="2488084" cy="17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001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Welcome – Accessibility for Designers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8365"/>
            <a:ext cx="8229600" cy="266155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11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Live captions </a:t>
            </a:r>
          </a:p>
          <a:p>
            <a:pPr eaLnBrk="1" hangingPunct="1">
              <a:lnSpc>
                <a:spcPct val="150000"/>
              </a:lnSpc>
              <a:spcAft>
                <a:spcPts val="11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Slides, a transcript and recording</a:t>
            </a:r>
          </a:p>
          <a:p>
            <a:pPr eaLnBrk="1" hangingPunct="1">
              <a:lnSpc>
                <a:spcPct val="150000"/>
              </a:lnSpc>
              <a:spcAft>
                <a:spcPts val="11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Q&amp;A window for questions, chat window for general queries</a:t>
            </a:r>
          </a:p>
          <a:p>
            <a:pPr eaLnBrk="1" hangingPunct="1">
              <a:lnSpc>
                <a:spcPct val="150000"/>
              </a:lnSpc>
              <a:spcAft>
                <a:spcPts val="11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Feedback form (questions or suggestions for future training)</a:t>
            </a:r>
          </a:p>
        </p:txBody>
      </p:sp>
    </p:spTree>
    <p:extLst>
      <p:ext uri="{BB962C8B-B14F-4D97-AF65-F5344CB8AC3E}">
        <p14:creationId xmlns:p14="http://schemas.microsoft.com/office/powerpoint/2010/main" val="4210225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4" y="1627364"/>
            <a:ext cx="400862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aren’t conceptionally hard. But require work. For example,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requires that everything works in landscape and portrait. 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BBC website in portrait">
            <a:extLst>
              <a:ext uri="{FF2B5EF4-FFF2-40B4-BE49-F238E27FC236}">
                <a16:creationId xmlns:a16="http://schemas.microsoft.com/office/drawing/2014/main" id="{6E69C4DA-B2B4-4FA1-8B5E-8C59C037C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397" y="1708285"/>
            <a:ext cx="1462403" cy="2599826"/>
          </a:xfrm>
          <a:prstGeom prst="rect">
            <a:avLst/>
          </a:prstGeom>
        </p:spPr>
      </p:pic>
      <p:pic>
        <p:nvPicPr>
          <p:cNvPr id="9" name="Picture 8" descr="BBC website in landscape">
            <a:extLst>
              <a:ext uri="{FF2B5EF4-FFF2-40B4-BE49-F238E27FC236}">
                <a16:creationId xmlns:a16="http://schemas.microsoft.com/office/drawing/2014/main" id="{886F7B8F-08B2-41EC-B71D-50AD0EC48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874" y="1701871"/>
            <a:ext cx="2826531" cy="1589924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A4683F57-109E-47F3-A024-D8DF7A3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1"/>
            <a:ext cx="8229600" cy="800298"/>
          </a:xfrm>
        </p:spPr>
        <p:txBody>
          <a:bodyPr/>
          <a:lstStyle/>
          <a:p>
            <a:r>
              <a:rPr lang="en-US" sz="2400" dirty="0"/>
              <a:t>Orientation</a:t>
            </a:r>
          </a:p>
        </p:txBody>
      </p:sp>
    </p:spTree>
    <p:extLst>
      <p:ext uri="{BB962C8B-B14F-4D97-AF65-F5344CB8AC3E}">
        <p14:creationId xmlns:p14="http://schemas.microsoft.com/office/powerpoint/2010/main" val="67356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3" y="1627364"/>
            <a:ext cx="8355832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for captions and images of text, text can be resized without assistive technology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200 percent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loss of content or functionality.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12DEBE-57BC-4CA2-A7CA-483129AB6A93}"/>
              </a:ext>
            </a:extLst>
          </p:cNvPr>
          <p:cNvSpPr txBox="1">
            <a:spLocks/>
          </p:cNvSpPr>
          <p:nvPr/>
        </p:nvSpPr>
        <p:spPr bwMode="auto">
          <a:xfrm>
            <a:off x="464457" y="543228"/>
            <a:ext cx="7886700" cy="8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 dirty="0"/>
              <a:t>Resize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FDD29-6578-45CE-B9B0-B3751AB7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99" y="2555139"/>
            <a:ext cx="3623724" cy="2155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07322-51F4-4805-BD9D-85F6F96AC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950" y="2604118"/>
            <a:ext cx="3325827" cy="20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3" y="1627364"/>
            <a:ext cx="8355832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for captions and images of text, text can be resized without assistive technology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200 percent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loss of content or functionality.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12DEBE-57BC-4CA2-A7CA-483129AB6A93}"/>
              </a:ext>
            </a:extLst>
          </p:cNvPr>
          <p:cNvSpPr txBox="1">
            <a:spLocks/>
          </p:cNvSpPr>
          <p:nvPr/>
        </p:nvSpPr>
        <p:spPr bwMode="auto">
          <a:xfrm>
            <a:off x="464457" y="543228"/>
            <a:ext cx="7886700" cy="8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 dirty="0"/>
              <a:t>Resize Text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8A5F80-2134-46C4-B9A9-10B90621F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9"/>
          <a:stretch/>
        </p:blipFill>
        <p:spPr>
          <a:xfrm>
            <a:off x="4808150" y="3070589"/>
            <a:ext cx="3024939" cy="9243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7FFF952-900B-4C04-B0BC-024880976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4" r="2567" b="23684"/>
          <a:stretch/>
        </p:blipFill>
        <p:spPr>
          <a:xfrm>
            <a:off x="925703" y="3286547"/>
            <a:ext cx="3593059" cy="49243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4985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3" y="1627364"/>
            <a:ext cx="532211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following text style properties with no loss of content or functionality.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height to at least 1.5 times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Spacing following paragraphs to at least 2 times the font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 spacing to at least 0.12 times the font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spacing to at least 0.16 times the font size.</a:t>
            </a:r>
          </a:p>
          <a:p>
            <a:endParaRPr lang="en-GB" sz="8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Test with bookmarklet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here is a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bad example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8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51AD7-CEF3-4B1F-83C0-6BF519D14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024" y="1786390"/>
            <a:ext cx="2757714" cy="110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369E2-9B47-4E1F-A927-A8834C3E5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002" y="3110889"/>
            <a:ext cx="2074242" cy="11051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12DEBE-57BC-4CA2-A7CA-483129AB6A93}"/>
              </a:ext>
            </a:extLst>
          </p:cNvPr>
          <p:cNvSpPr txBox="1">
            <a:spLocks/>
          </p:cNvSpPr>
          <p:nvPr/>
        </p:nvSpPr>
        <p:spPr bwMode="auto">
          <a:xfrm>
            <a:off x="464457" y="543228"/>
            <a:ext cx="7886700" cy="8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/>
              <a:t>Text Spacing and Legibility </a:t>
            </a:r>
          </a:p>
        </p:txBody>
      </p:sp>
    </p:spTree>
    <p:extLst>
      <p:ext uri="{BB962C8B-B14F-4D97-AF65-F5344CB8AC3E}">
        <p14:creationId xmlns:p14="http://schemas.microsoft.com/office/powerpoint/2010/main" val="519888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12DEBE-57BC-4CA2-A7CA-483129AB6A93}"/>
              </a:ext>
            </a:extLst>
          </p:cNvPr>
          <p:cNvSpPr txBox="1">
            <a:spLocks/>
          </p:cNvSpPr>
          <p:nvPr/>
        </p:nvSpPr>
        <p:spPr bwMode="auto">
          <a:xfrm>
            <a:off x="464457" y="543228"/>
            <a:ext cx="7886700" cy="8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 dirty="0"/>
              <a:t>Layout of Page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8D7ECFB-263F-4365-BD51-72E8A78E4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60" y="1600794"/>
            <a:ext cx="5004079" cy="27497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2680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561561" y="2091471"/>
            <a:ext cx="269701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serif and serif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and 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Handwriting fonts?</a:t>
            </a:r>
          </a:p>
          <a:p>
            <a:endParaRPr lang="en-GB" sz="8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12DEBE-57BC-4CA2-A7CA-483129AB6A93}"/>
              </a:ext>
            </a:extLst>
          </p:cNvPr>
          <p:cNvSpPr txBox="1">
            <a:spLocks/>
          </p:cNvSpPr>
          <p:nvPr/>
        </p:nvSpPr>
        <p:spPr bwMode="auto">
          <a:xfrm>
            <a:off x="464457" y="543228"/>
            <a:ext cx="7886700" cy="8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 dirty="0"/>
              <a:t>Font Choices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0D4EA9-FDEB-424C-B447-4F99076521F9}"/>
              </a:ext>
            </a:extLst>
          </p:cNvPr>
          <p:cNvSpPr/>
          <p:nvPr/>
        </p:nvSpPr>
        <p:spPr>
          <a:xfrm>
            <a:off x="4749905" y="1647601"/>
            <a:ext cx="15724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Bahnschrift SemiLight" panose="020B0502040204020203" pitchFamily="34" charset="0"/>
                <a:cs typeface="Arial" panose="020B0604020202020204" pitchFamily="34" charset="0"/>
              </a:rPr>
              <a:t>Hello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Bauhaus 93" panose="04030905020B02020C02" pitchFamily="82" charset="0"/>
                <a:cs typeface="Arial" panose="020B0604020202020204" pitchFamily="34" charset="0"/>
              </a:rPr>
              <a:t>Hello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Castellar" panose="020A0402060406010301" pitchFamily="18" charset="0"/>
                <a:cs typeface="Arial" panose="020B0604020202020204" pitchFamily="34" charset="0"/>
              </a:rPr>
              <a:t>Hello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Chiller" panose="04020404031007020602" pitchFamily="82" charset="0"/>
                <a:cs typeface="Arial" panose="020B0604020202020204" pitchFamily="34" charset="0"/>
              </a:rPr>
              <a:t>Hello</a:t>
            </a:r>
          </a:p>
          <a:p>
            <a:endParaRPr lang="en-GB" sz="28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21F65C-62E6-4156-B0C6-0C2973CA7BF2}"/>
              </a:ext>
            </a:extLst>
          </p:cNvPr>
          <p:cNvSpPr/>
          <p:nvPr/>
        </p:nvSpPr>
        <p:spPr>
          <a:xfrm>
            <a:off x="7072784" y="1647601"/>
            <a:ext cx="15724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Edwardian Script ITC" panose="030303020407070D0804" pitchFamily="66" charset="0"/>
                <a:cs typeface="Arial" panose="020B0604020202020204" pitchFamily="34" charset="0"/>
              </a:rPr>
              <a:t>Hello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Hello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Gill Sans Ultra Bold" panose="020B0A02020104020203" pitchFamily="34" charset="0"/>
                <a:cs typeface="Arial" panose="020B0604020202020204" pitchFamily="34" charset="0"/>
              </a:rPr>
              <a:t>Hello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5C6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Hello</a:t>
            </a:r>
          </a:p>
          <a:p>
            <a:endParaRPr lang="en-GB" sz="28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35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2400" dirty="0"/>
              <a:t>Navigating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1648036"/>
            <a:ext cx="8229600" cy="21477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600" dirty="0"/>
              <a:t>Ensure the navigation is in the same relative order on each page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Ensure components that have the same functionality within a set of pages can be identified consistently</a:t>
            </a:r>
          </a:p>
          <a:p>
            <a:pPr>
              <a:lnSpc>
                <a:spcPct val="150000"/>
              </a:lnSpc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A519E-7D46-4FAD-88FC-B795ACF75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1" y="3268745"/>
            <a:ext cx="8022217" cy="355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89393-36C2-4AB5-8BCF-A4E6E8AA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91" y="3892533"/>
            <a:ext cx="8022217" cy="2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 descr="Photo of Adi's face on a baby's body">
            <a:extLst>
              <a:ext uri="{FF2B5EF4-FFF2-40B4-BE49-F238E27FC236}">
                <a16:creationId xmlns:a16="http://schemas.microsoft.com/office/drawing/2014/main" id="{63EA5C84-6694-4297-B3A1-69800E698651}"/>
              </a:ext>
            </a:extLst>
          </p:cNvPr>
          <p:cNvSpPr txBox="1">
            <a:spLocks/>
          </p:cNvSpPr>
          <p:nvPr/>
        </p:nvSpPr>
        <p:spPr bwMode="auto">
          <a:xfrm>
            <a:off x="464400" y="795680"/>
            <a:ext cx="5835010" cy="6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/>
              <a:t>Flexible Layouts 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2A36C-9D87-440F-B3E6-ACDDA0D1891A}"/>
              </a:ext>
            </a:extLst>
          </p:cNvPr>
          <p:cNvSpPr/>
          <p:nvPr/>
        </p:nvSpPr>
        <p:spPr>
          <a:xfrm>
            <a:off x="385353" y="1627364"/>
            <a:ext cx="5551672" cy="233910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Shouldn’t require a lot of extra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built into the process already when designing and building responsive websites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Important not to restrict and allow users to customise – use relative units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53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552"/>
            <a:ext cx="8116957" cy="800100"/>
          </a:xfrm>
        </p:spPr>
        <p:txBody>
          <a:bodyPr anchor="ctr"/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Break 1</a:t>
            </a:r>
          </a:p>
        </p:txBody>
      </p:sp>
      <p:pic>
        <p:nvPicPr>
          <p:cNvPr id="6" name="Content Placeholder 5" descr="Man in a suite holding up a sign saying &quot;Questions?&quot;">
            <a:extLst>
              <a:ext uri="{FF2B5EF4-FFF2-40B4-BE49-F238E27FC236}">
                <a16:creationId xmlns:a16="http://schemas.microsoft.com/office/drawing/2014/main" id="{506E58A1-8352-7E43-855E-DDFE4CAE9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4220" y="1507188"/>
            <a:ext cx="5255559" cy="29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23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Contrast and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Use of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3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About AbilityNet</a:t>
            </a:r>
          </a:p>
        </p:txBody>
      </p:sp>
      <p:pic>
        <p:nvPicPr>
          <p:cNvPr id="2" name="Picture 2" descr="Tech4Good Logo">
            <a:extLst>
              <a:ext uri="{FF2B5EF4-FFF2-40B4-BE49-F238E27FC236}">
                <a16:creationId xmlns:a16="http://schemas.microsoft.com/office/drawing/2014/main" id="{E0BEEBE1-30FE-45B0-A766-B4B5CCEF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0669"/>
            <a:ext cx="3203920" cy="127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chShare Pro Logo">
            <a:extLst>
              <a:ext uri="{FF2B5EF4-FFF2-40B4-BE49-F238E27FC236}">
                <a16:creationId xmlns:a16="http://schemas.microsoft.com/office/drawing/2014/main" id="{B6944074-FFD7-4D5F-8982-AB1BACB5F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8859"/>
            <a:ext cx="3825997" cy="1454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8DA08E-F112-4946-80BE-699A98B7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524171"/>
            <a:ext cx="3942785" cy="1949074"/>
          </a:xfrm>
          <a:prstGeom prst="rect">
            <a:avLst/>
          </a:prstGeom>
        </p:spPr>
      </p:pic>
      <p:pic>
        <p:nvPicPr>
          <p:cNvPr id="11" name="Picture 10" descr="W3C logo">
            <a:extLst>
              <a:ext uri="{FF2B5EF4-FFF2-40B4-BE49-F238E27FC236}">
                <a16:creationId xmlns:a16="http://schemas.microsoft.com/office/drawing/2014/main" id="{7BE8E31A-D3D7-4FE8-AB21-8B5802D8D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0669"/>
            <a:ext cx="3942784" cy="8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3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4" y="1633895"/>
            <a:ext cx="477504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users can perceive colour equally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imply avoiding using colour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users must be able to perceive the content on the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 descr="Photo of Adi's face on a baby's body">
            <a:extLst>
              <a:ext uri="{FF2B5EF4-FFF2-40B4-BE49-F238E27FC236}">
                <a16:creationId xmlns:a16="http://schemas.microsoft.com/office/drawing/2014/main" id="{63EA5C84-6694-4297-B3A1-69800E698651}"/>
              </a:ext>
            </a:extLst>
          </p:cNvPr>
          <p:cNvSpPr txBox="1">
            <a:spLocks/>
          </p:cNvSpPr>
          <p:nvPr/>
        </p:nvSpPr>
        <p:spPr bwMode="auto">
          <a:xfrm>
            <a:off x="464400" y="795680"/>
            <a:ext cx="5835010" cy="6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2400"/>
              <a:t>Contrast and Use of Colour</a:t>
            </a:r>
          </a:p>
        </p:txBody>
      </p:sp>
      <p:pic>
        <p:nvPicPr>
          <p:cNvPr id="14" name="Picture 13" descr="A close up of coloured pieces of paper which represent colour pallet&#10;&#10;">
            <a:extLst>
              <a:ext uri="{FF2B5EF4-FFF2-40B4-BE49-F238E27FC236}">
                <a16:creationId xmlns:a16="http://schemas.microsoft.com/office/drawing/2014/main" id="{105F6DCE-9567-4F0A-BAC9-2DA030F6A1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0" t="23313" r="11850" b="11486"/>
          <a:stretch/>
        </p:blipFill>
        <p:spPr>
          <a:xfrm>
            <a:off x="5616003" y="1705689"/>
            <a:ext cx="3078735" cy="25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0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/>
              <a:t>Text Contrast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40C8B82-A4CC-41D9-91AC-EECA85C2BCEE}"/>
              </a:ext>
            </a:extLst>
          </p:cNvPr>
          <p:cNvSpPr txBox="1">
            <a:spLocks/>
          </p:cNvSpPr>
          <p:nvPr/>
        </p:nvSpPr>
        <p:spPr bwMode="auto">
          <a:xfrm>
            <a:off x="457200" y="1692730"/>
            <a:ext cx="4276641" cy="283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Text must have a contrast ratio of at least 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4.5:1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large text must have a contrast ratio of at least 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3:1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Inactive components, decorative elements and logos are exempt (but 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brand </a:t>
            </a:r>
            <a:r>
              <a:rPr lang="en-US" alt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are not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4AD336-DAC1-460C-A2FA-42C850C1B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78"/>
          <a:stretch/>
        </p:blipFill>
        <p:spPr>
          <a:xfrm>
            <a:off x="4802026" y="1692730"/>
            <a:ext cx="3884774" cy="12526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56E646-43EF-4298-BFEE-66B1FD6A3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026" y="3080685"/>
            <a:ext cx="3884774" cy="144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73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00603-426D-481E-A208-1D972EAEB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63" y="1694590"/>
            <a:ext cx="4535263" cy="246017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GB" sz="1600" dirty="0"/>
              <a:t>Good to test at design stage - prototypes can be checked before they go live</a:t>
            </a:r>
          </a:p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GB" sz="1600" dirty="0"/>
              <a:t>Inconsistent background colours can cause contrast issues</a:t>
            </a:r>
          </a:p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GB" sz="1600" dirty="0"/>
              <a:t>Pay attention to text displayed over images</a:t>
            </a:r>
          </a:p>
          <a:p>
            <a:pPr marL="0" indent="0">
              <a:lnSpc>
                <a:spcPct val="150000"/>
              </a:lnSpc>
              <a:spcAft>
                <a:spcPts val="1600"/>
              </a:spcAft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Image shows examples of inaccessible use of Colour Contrast.">
            <a:extLst>
              <a:ext uri="{FF2B5EF4-FFF2-40B4-BE49-F238E27FC236}">
                <a16:creationId xmlns:a16="http://schemas.microsoft.com/office/drawing/2014/main" id="{E8B450FB-EEF1-4195-A3AB-A21D14BB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790" y="3057333"/>
            <a:ext cx="3264009" cy="12207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28D346-3551-4535-B3EF-B5F41B23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/>
              <a:t>Contrast Considerations</a:t>
            </a:r>
          </a:p>
        </p:txBody>
      </p:sp>
      <p:pic>
        <p:nvPicPr>
          <p:cNvPr id="4" name="Picture 3" descr="A picture containing man, sign&#10;&#10;Description automatically generated">
            <a:extLst>
              <a:ext uri="{FF2B5EF4-FFF2-40B4-BE49-F238E27FC236}">
                <a16:creationId xmlns:a16="http://schemas.microsoft.com/office/drawing/2014/main" id="{629E6BCB-B595-4E90-ADFA-852554E2F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91" y="1694590"/>
            <a:ext cx="3264009" cy="13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18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50510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/>
              <a:t>Non-Text Contrast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3" y="1627363"/>
            <a:ext cx="4924066" cy="28917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UI and graphical objects must be </a:t>
            </a:r>
            <a:r>
              <a:rPr lang="en-GB" sz="1600" b="1" dirty="0">
                <a:solidFill>
                  <a:srgbClr val="005C6E"/>
                </a:solidFill>
                <a:latin typeface="Arial"/>
                <a:cs typeface="Arial"/>
              </a:rPr>
              <a:t>at least 3:1 ratio </a:t>
            </a:r>
          </a:p>
          <a:p>
            <a:pPr>
              <a:lnSpc>
                <a:spcPct val="150000"/>
              </a:lnSpc>
            </a:pPr>
            <a:endParaRPr lang="en-GB" sz="1100" b="1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states (e.g. on tabs)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focus indication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Boundaries and backgrounds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 and icons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Understanding Non-text Contrast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34DA43-3D21-4637-8DA1-DFD01592B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2" t="41361" r="5098" b="4426"/>
          <a:stretch/>
        </p:blipFill>
        <p:spPr>
          <a:xfrm>
            <a:off x="5712977" y="1789661"/>
            <a:ext cx="2975996" cy="1564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627ABD-D4EE-4EED-9AE3-FEFC8639C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60305" r="33834" b="6882"/>
          <a:stretch/>
        </p:blipFill>
        <p:spPr>
          <a:xfrm>
            <a:off x="4144312" y="3513357"/>
            <a:ext cx="4544662" cy="522519"/>
          </a:xfrm>
        </p:spPr>
      </p:pic>
    </p:spTree>
    <p:extLst>
      <p:ext uri="{BB962C8B-B14F-4D97-AF65-F5344CB8AC3E}">
        <p14:creationId xmlns:p14="http://schemas.microsoft.com/office/powerpoint/2010/main" val="3468309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2A173C-590B-4253-82CA-C0CEFADE19B7}"/>
              </a:ext>
            </a:extLst>
          </p:cNvPr>
          <p:cNvSpPr txBox="1">
            <a:spLocks/>
          </p:cNvSpPr>
          <p:nvPr/>
        </p:nvSpPr>
        <p:spPr bwMode="auto">
          <a:xfrm>
            <a:off x="569843" y="2104634"/>
            <a:ext cx="8116957" cy="7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 this fail non-text contrast?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00670263-CE95-4D3A-B1B6-95AF81F3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221" y="3054820"/>
            <a:ext cx="3361558" cy="1078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C87157-11C1-4EE4-852E-02C4BF002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4" y="3239484"/>
            <a:ext cx="2636748" cy="708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72987-75DF-4CE2-8DD3-C000B2438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267" y="2880226"/>
            <a:ext cx="2113533" cy="14023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28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50510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‘Required to understand/identify’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323E81-025F-421E-B222-A8A64826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379" b="49151"/>
          <a:stretch/>
        </p:blipFill>
        <p:spPr>
          <a:xfrm>
            <a:off x="3189618" y="1702935"/>
            <a:ext cx="3078747" cy="987552"/>
          </a:xfrm>
          <a:ln>
            <a:solidFill>
              <a:schemeClr val="accent1"/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44CA9B-B9F7-447E-B69A-F21279DC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360" y="2791166"/>
            <a:ext cx="2827265" cy="693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73A951B-C6AA-405B-B2FF-F74951449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705" y="3583169"/>
            <a:ext cx="2278577" cy="739204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28E7576-C932-49E2-939F-AAB47A2836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468"/>
          <a:stretch/>
        </p:blipFill>
        <p:spPr>
          <a:xfrm>
            <a:off x="3048639" y="4423052"/>
            <a:ext cx="3360711" cy="4313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9718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Custom Focus Indicator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3669738" cy="26397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1600" dirty="0">
                <a:latin typeface="Consolas" panose="020B0609020204030204" pitchFamily="49" charset="0"/>
                <a:cs typeface="Arial" panose="020B0604020202020204" pitchFamily="34" charset="0"/>
              </a:rPr>
              <a:t>:focus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Default focus is exempt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you remove the default outline, provide alternative styles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Must meet a contrast ratio of 3:1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0F0894-1660-4458-843E-FC11F21C1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2" r="10814"/>
          <a:stretch/>
        </p:blipFill>
        <p:spPr>
          <a:xfrm>
            <a:off x="4367047" y="1904741"/>
            <a:ext cx="4319753" cy="15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26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7678-3D67-4288-91D8-A470C256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Colour Contrast Tools</a:t>
            </a:r>
          </a:p>
        </p:txBody>
      </p:sp>
      <p:pic>
        <p:nvPicPr>
          <p:cNvPr id="5" name="Picture 4" descr="Screenshot of the Color contrast Analyser">
            <a:extLst>
              <a:ext uri="{FF2B5EF4-FFF2-40B4-BE49-F238E27FC236}">
                <a16:creationId xmlns:a16="http://schemas.microsoft.com/office/drawing/2014/main" id="{E3A31A6D-3186-4A52-A479-612F68DD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18" y="1636158"/>
            <a:ext cx="2186282" cy="2648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5FB7F-0FE4-4475-BEEF-659E040132DE}"/>
              </a:ext>
            </a:extLst>
          </p:cNvPr>
          <p:cNvSpPr txBox="1"/>
          <p:nvPr/>
        </p:nvSpPr>
        <p:spPr>
          <a:xfrm>
            <a:off x="457200" y="1699769"/>
            <a:ext cx="49601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 Contrast Analyser allows for point and click checking using a colour dropper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preview shows the appearance for text and data charts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WCAG 2.1 Compliance Summary including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err="1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Colorsafe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Contrast Finder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065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/>
              <a:t>Use of Colour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11BB9BF-0994-4236-B3FE-AC600D6CC893}"/>
              </a:ext>
            </a:extLst>
          </p:cNvPr>
          <p:cNvSpPr txBox="1">
            <a:spLocks/>
          </p:cNvSpPr>
          <p:nvPr/>
        </p:nvSpPr>
        <p:spPr bwMode="auto">
          <a:xfrm>
            <a:off x="457201" y="1692730"/>
            <a:ext cx="3694014" cy="283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600" dirty="0" err="1"/>
              <a:t>Color</a:t>
            </a:r>
            <a:r>
              <a:rPr lang="en-GB" sz="1600" dirty="0"/>
              <a:t> </a:t>
            </a:r>
            <a:r>
              <a:rPr lang="en-GB" sz="1600" b="1" dirty="0"/>
              <a:t>must not </a:t>
            </a:r>
            <a:r>
              <a:rPr lang="en-GB" sz="1600" dirty="0"/>
              <a:t>be used as the only visual means to: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Convey information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Indicate an action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Prompt a response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Distinguish a visual element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D867CB2-6D94-48D6-B853-6279602BA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21" y="1862251"/>
            <a:ext cx="4365080" cy="22404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60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/>
              <a:t>Use of Colour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19C276-74E5-4A43-9AAB-161F888F2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2"/>
          <a:stretch/>
        </p:blipFill>
        <p:spPr>
          <a:xfrm>
            <a:off x="1367555" y="2003227"/>
            <a:ext cx="3086887" cy="23393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F5555-5C00-4AE9-BDFB-115313143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10" b="5400"/>
          <a:stretch/>
        </p:blipFill>
        <p:spPr>
          <a:xfrm>
            <a:off x="4804040" y="2003227"/>
            <a:ext cx="3009767" cy="23420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28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306B2-1E71-4D45-A7EB-506C87878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350"/>
              <a:t>AbilityNet Online Training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3F3C2-7749-4F11-9A5C-5993AB21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89" y="1658678"/>
            <a:ext cx="8229600" cy="324042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33"/>
              </a:spcBef>
              <a:spcAft>
                <a:spcPts val="300"/>
              </a:spcAft>
            </a:pPr>
            <a:r>
              <a:rPr lang="en-GB" sz="1600" dirty="0"/>
              <a:t>Tues 4</a:t>
            </a:r>
            <a:r>
              <a:rPr lang="en-GB" sz="1600" baseline="30000" dirty="0"/>
              <a:t>th</a:t>
            </a:r>
            <a:r>
              <a:rPr lang="en-GB" sz="1600" dirty="0"/>
              <a:t> Feb: How to create accessible documents and presentations</a:t>
            </a:r>
          </a:p>
          <a:p>
            <a:pPr>
              <a:lnSpc>
                <a:spcPct val="150000"/>
              </a:lnSpc>
              <a:spcBef>
                <a:spcPts val="633"/>
              </a:spcBef>
              <a:spcAft>
                <a:spcPts val="300"/>
              </a:spcAft>
            </a:pPr>
            <a:r>
              <a:rPr lang="en-GB" sz="1600" dirty="0"/>
              <a:t>Weds 10</a:t>
            </a:r>
            <a:r>
              <a:rPr lang="en-GB" sz="1600" baseline="30000" dirty="0"/>
              <a:t>th</a:t>
            </a:r>
            <a:r>
              <a:rPr lang="en-GB" sz="1600" dirty="0"/>
              <a:t> Feb: How to grow your accessibility maturity for HE / FE</a:t>
            </a:r>
          </a:p>
          <a:p>
            <a:pPr>
              <a:lnSpc>
                <a:spcPct val="150000"/>
              </a:lnSpc>
              <a:spcBef>
                <a:spcPts val="633"/>
              </a:spcBef>
              <a:spcAft>
                <a:spcPts val="300"/>
              </a:spcAft>
            </a:pPr>
            <a:r>
              <a:rPr lang="en-GB" sz="1600" dirty="0"/>
              <a:t>Thurs 11th Feb: PDF accessibility</a:t>
            </a:r>
          </a:p>
          <a:p>
            <a:pPr>
              <a:lnSpc>
                <a:spcPct val="150000"/>
              </a:lnSpc>
              <a:spcBef>
                <a:spcPts val="633"/>
              </a:spcBef>
              <a:spcAft>
                <a:spcPts val="300"/>
              </a:spcAft>
            </a:pPr>
            <a:endParaRPr lang="en-GB" sz="1600" dirty="0"/>
          </a:p>
          <a:p>
            <a:pPr marL="0" indent="0">
              <a:spcAft>
                <a:spcPts val="300"/>
              </a:spcAft>
              <a:buNone/>
            </a:pPr>
            <a:endParaRPr lang="en-GB" b="1" dirty="0"/>
          </a:p>
          <a:p>
            <a:pPr marL="0" indent="0">
              <a:spcAft>
                <a:spcPts val="300"/>
              </a:spcAft>
              <a:buNone/>
            </a:pPr>
            <a:r>
              <a:rPr lang="en-GB" b="1" dirty="0"/>
              <a:t>10% off any future </a:t>
            </a:r>
            <a:r>
              <a:rPr lang="en-GB" b="1" dirty="0" err="1"/>
              <a:t>AbilityNet</a:t>
            </a:r>
            <a:r>
              <a:rPr lang="en-GB" b="1" dirty="0"/>
              <a:t> online training courses this year with discount code AbilityNetTraining10 </a:t>
            </a:r>
            <a:r>
              <a:rPr lang="en-GB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abilitynet.org.uk/training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97401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2A173C-590B-4253-82CA-C0CEFADE19B7}"/>
              </a:ext>
            </a:extLst>
          </p:cNvPr>
          <p:cNvSpPr txBox="1">
            <a:spLocks/>
          </p:cNvSpPr>
          <p:nvPr/>
        </p:nvSpPr>
        <p:spPr bwMode="auto">
          <a:xfrm>
            <a:off x="569843" y="2549911"/>
            <a:ext cx="8116957" cy="7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this an accessible use of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convey the interactive button?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E11C2D-DACB-4213-9035-94EBADF5E4EE}"/>
              </a:ext>
            </a:extLst>
          </p:cNvPr>
          <p:cNvGrpSpPr/>
          <p:nvPr/>
        </p:nvGrpSpPr>
        <p:grpSpPr>
          <a:xfrm>
            <a:off x="3236321" y="3428311"/>
            <a:ext cx="2784000" cy="607954"/>
            <a:chOff x="3145971" y="3428311"/>
            <a:chExt cx="2784000" cy="607954"/>
          </a:xfrm>
        </p:grpSpPr>
        <p:sp>
          <p:nvSpPr>
            <p:cNvPr id="8" name="Rectangle: Rounded Corners 16" descr="Example of a button  ">
              <a:extLst>
                <a:ext uri="{FF2B5EF4-FFF2-40B4-BE49-F238E27FC236}">
                  <a16:creationId xmlns:a16="http://schemas.microsoft.com/office/drawing/2014/main" id="{8C51D3F7-0C37-4EFC-ACFB-1782AE37C8FB}"/>
                </a:ext>
              </a:extLst>
            </p:cNvPr>
            <p:cNvSpPr/>
            <p:nvPr/>
          </p:nvSpPr>
          <p:spPr>
            <a:xfrm>
              <a:off x="3145971" y="3428311"/>
              <a:ext cx="1223271" cy="607954"/>
            </a:xfrm>
            <a:prstGeom prst="roundRect">
              <a:avLst/>
            </a:prstGeom>
            <a:solidFill>
              <a:srgbClr val="B40000"/>
            </a:solidFill>
            <a:scene3d>
              <a:camera prst="orthographicFront"/>
              <a:lightRig rig="threePt" dir="t"/>
            </a:scene3d>
            <a:sp3d prstMaterial="softEdge">
              <a:bevelT w="114300" h="1016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17" descr="Example of a button  ">
              <a:extLst>
                <a:ext uri="{FF2B5EF4-FFF2-40B4-BE49-F238E27FC236}">
                  <a16:creationId xmlns:a16="http://schemas.microsoft.com/office/drawing/2014/main" id="{C545E230-34E6-4254-A76B-1E581C60A3CF}"/>
                </a:ext>
              </a:extLst>
            </p:cNvPr>
            <p:cNvSpPr/>
            <p:nvPr/>
          </p:nvSpPr>
          <p:spPr>
            <a:xfrm>
              <a:off x="4706700" y="3428311"/>
              <a:ext cx="1223271" cy="607954"/>
            </a:xfrm>
            <a:prstGeom prst="roundRect">
              <a:avLst/>
            </a:prstGeom>
            <a:solidFill>
              <a:schemeClr val="accent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w="114300" h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46161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3B86-1819-4055-AB2B-0D693065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Use of Colour: Accessible Design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2773B8-B86A-491E-B906-15BB44766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61313" y="1608685"/>
            <a:ext cx="33667" cy="2720870"/>
          </a:xfrm>
          <a:prstGeom prst="line">
            <a:avLst/>
          </a:prstGeom>
          <a:ln>
            <a:solidFill>
              <a:schemeClr val="dk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6F230AE-28FF-41E2-94CD-DE904EB98C33}"/>
              </a:ext>
            </a:extLst>
          </p:cNvPr>
          <p:cNvGrpSpPr/>
          <p:nvPr/>
        </p:nvGrpSpPr>
        <p:grpSpPr>
          <a:xfrm>
            <a:off x="575535" y="3605968"/>
            <a:ext cx="2369347" cy="439910"/>
            <a:chOff x="1400239" y="3712410"/>
            <a:chExt cx="2369347" cy="439910"/>
          </a:xfrm>
        </p:grpSpPr>
        <p:sp>
          <p:nvSpPr>
            <p:cNvPr id="22" name="Rectangle: Rounded Corners 21" descr="Example of a button  ">
              <a:extLst>
                <a:ext uri="{FF2B5EF4-FFF2-40B4-BE49-F238E27FC236}">
                  <a16:creationId xmlns:a16="http://schemas.microsoft.com/office/drawing/2014/main" id="{40897098-4131-4FE0-B919-ACDD27CB7E0C}"/>
                </a:ext>
              </a:extLst>
            </p:cNvPr>
            <p:cNvSpPr/>
            <p:nvPr/>
          </p:nvSpPr>
          <p:spPr>
            <a:xfrm>
              <a:off x="2699492" y="3712410"/>
              <a:ext cx="1070094" cy="439910"/>
            </a:xfrm>
            <a:prstGeom prst="roundRect">
              <a:avLst/>
            </a:prstGeom>
            <a:solidFill>
              <a:schemeClr val="accent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w="114300" h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 descr="Example of a button  ">
              <a:extLst>
                <a:ext uri="{FF2B5EF4-FFF2-40B4-BE49-F238E27FC236}">
                  <a16:creationId xmlns:a16="http://schemas.microsoft.com/office/drawing/2014/main" id="{142E2B8D-06A1-4A85-B023-60C618912398}"/>
                </a:ext>
              </a:extLst>
            </p:cNvPr>
            <p:cNvSpPr/>
            <p:nvPr/>
          </p:nvSpPr>
          <p:spPr>
            <a:xfrm>
              <a:off x="1400239" y="3712410"/>
              <a:ext cx="1070083" cy="439910"/>
            </a:xfrm>
            <a:prstGeom prst="roundRect">
              <a:avLst/>
            </a:prstGeom>
            <a:solidFill>
              <a:srgbClr val="A80000"/>
            </a:solidFill>
            <a:scene3d>
              <a:camera prst="orthographicFront"/>
              <a:lightRig rig="threePt" dir="t"/>
            </a:scene3d>
            <a:sp3d prstMaterial="softEdge">
              <a:bevelT w="114300" h="1016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B0369AB-7F95-4655-A2F0-FD2F602007FB}"/>
              </a:ext>
            </a:extLst>
          </p:cNvPr>
          <p:cNvGrpSpPr/>
          <p:nvPr/>
        </p:nvGrpSpPr>
        <p:grpSpPr>
          <a:xfrm>
            <a:off x="575535" y="1798648"/>
            <a:ext cx="1141544" cy="523220"/>
            <a:chOff x="1651041" y="1583496"/>
            <a:chExt cx="1141544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326DA7-42DE-4566-904A-8DA0F21151BB}"/>
                </a:ext>
              </a:extLst>
            </p:cNvPr>
            <p:cNvSpPr txBox="1"/>
            <p:nvPr/>
          </p:nvSpPr>
          <p:spPr>
            <a:xfrm>
              <a:off x="1898076" y="1583496"/>
              <a:ext cx="894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A80000"/>
                  </a:solidFill>
                </a:rPr>
                <a:t>Fails</a:t>
              </a:r>
              <a:r>
                <a:rPr lang="en-GB" sz="2800" dirty="0">
                  <a:solidFill>
                    <a:srgbClr val="A80000"/>
                  </a:solidFill>
                </a:rPr>
                <a:t> </a:t>
              </a:r>
            </a:p>
          </p:txBody>
        </p:sp>
        <p:pic>
          <p:nvPicPr>
            <p:cNvPr id="25" name="Graphic 24" descr="X Icon : represents in inaccessible use of colour  ">
              <a:extLst>
                <a:ext uri="{FF2B5EF4-FFF2-40B4-BE49-F238E27FC236}">
                  <a16:creationId xmlns:a16="http://schemas.microsoft.com/office/drawing/2014/main" id="{56AB348D-420E-494E-A191-E0EBB3569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1041" y="1738065"/>
              <a:ext cx="207870" cy="20787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57A129-3EB0-4495-9026-8C5C4D54C17A}"/>
              </a:ext>
            </a:extLst>
          </p:cNvPr>
          <p:cNvGrpSpPr/>
          <p:nvPr/>
        </p:nvGrpSpPr>
        <p:grpSpPr>
          <a:xfrm>
            <a:off x="4933418" y="1790163"/>
            <a:ext cx="1619210" cy="523220"/>
            <a:chOff x="5847822" y="1575011"/>
            <a:chExt cx="1619210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F5062F-27A0-41F5-956C-1DC5407C90B5}"/>
                </a:ext>
              </a:extLst>
            </p:cNvPr>
            <p:cNvSpPr txBox="1"/>
            <p:nvPr/>
          </p:nvSpPr>
          <p:spPr>
            <a:xfrm>
              <a:off x="6058320" y="1575011"/>
              <a:ext cx="1408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1D5A60"/>
                  </a:solidFill>
                </a:rPr>
                <a:t>Passes</a:t>
              </a:r>
            </a:p>
          </p:txBody>
        </p:sp>
        <p:pic>
          <p:nvPicPr>
            <p:cNvPr id="29" name="Graphic 28" descr="Checkmark icon: represents accessible use of colour  ">
              <a:extLst>
                <a:ext uri="{FF2B5EF4-FFF2-40B4-BE49-F238E27FC236}">
                  <a16:creationId xmlns:a16="http://schemas.microsoft.com/office/drawing/2014/main" id="{A066D0F5-44F9-4DF7-B601-70155A49D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47822" y="1747425"/>
              <a:ext cx="210498" cy="2104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2CFA66-A3B3-476F-A0AF-7D01E939B069}"/>
              </a:ext>
            </a:extLst>
          </p:cNvPr>
          <p:cNvGrpSpPr/>
          <p:nvPr/>
        </p:nvGrpSpPr>
        <p:grpSpPr>
          <a:xfrm>
            <a:off x="5024687" y="3541997"/>
            <a:ext cx="2957825" cy="456252"/>
            <a:chOff x="5325904" y="3703361"/>
            <a:chExt cx="2957825" cy="456252"/>
          </a:xfrm>
        </p:grpSpPr>
        <p:sp>
          <p:nvSpPr>
            <p:cNvPr id="26" name="Rectangle: Rounded Corners 25" descr="Example of a button  ">
              <a:extLst>
                <a:ext uri="{FF2B5EF4-FFF2-40B4-BE49-F238E27FC236}">
                  <a16:creationId xmlns:a16="http://schemas.microsoft.com/office/drawing/2014/main" id="{0A6A1264-B852-4A5A-94CE-8CE2CC0F48DD}"/>
                </a:ext>
              </a:extLst>
            </p:cNvPr>
            <p:cNvSpPr/>
            <p:nvPr/>
          </p:nvSpPr>
          <p:spPr>
            <a:xfrm>
              <a:off x="7044700" y="3703361"/>
              <a:ext cx="1239029" cy="438819"/>
            </a:xfrm>
            <a:prstGeom prst="roundRect">
              <a:avLst/>
            </a:prstGeom>
            <a:solidFill>
              <a:schemeClr val="accent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w="114300" h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9D4BEA-1C9D-4A9D-AA4A-11CE72E413D7}"/>
                </a:ext>
              </a:extLst>
            </p:cNvPr>
            <p:cNvSpPr txBox="1"/>
            <p:nvPr/>
          </p:nvSpPr>
          <p:spPr>
            <a:xfrm>
              <a:off x="7163152" y="3717705"/>
              <a:ext cx="1062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solidFill>
                    <a:schemeClr val="bg1"/>
                  </a:solidFill>
                </a:rPr>
                <a:t>SUBMIT </a:t>
              </a:r>
            </a:p>
          </p:txBody>
        </p:sp>
        <p:sp>
          <p:nvSpPr>
            <p:cNvPr id="28" name="Rectangle: Rounded Corners 27" descr="Example of a button  ">
              <a:extLst>
                <a:ext uri="{FF2B5EF4-FFF2-40B4-BE49-F238E27FC236}">
                  <a16:creationId xmlns:a16="http://schemas.microsoft.com/office/drawing/2014/main" id="{A869A5A0-9945-4C52-8546-303F4254ECB3}"/>
                </a:ext>
              </a:extLst>
            </p:cNvPr>
            <p:cNvSpPr/>
            <p:nvPr/>
          </p:nvSpPr>
          <p:spPr>
            <a:xfrm>
              <a:off x="5325904" y="3715464"/>
              <a:ext cx="1239029" cy="444149"/>
            </a:xfrm>
            <a:prstGeom prst="roundRect">
              <a:avLst/>
            </a:prstGeom>
            <a:solidFill>
              <a:srgbClr val="A80000"/>
            </a:solidFill>
            <a:scene3d>
              <a:camera prst="orthographicFront"/>
              <a:lightRig rig="threePt" dir="t"/>
            </a:scene3d>
            <a:sp3d prstMaterial="softEdge">
              <a:bevelT w="114300" h="1016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1258EB-392A-452C-AD15-C7AE5102EE5A}"/>
                </a:ext>
              </a:extLst>
            </p:cNvPr>
            <p:cNvSpPr txBox="1"/>
            <p:nvPr/>
          </p:nvSpPr>
          <p:spPr>
            <a:xfrm>
              <a:off x="5431153" y="3742070"/>
              <a:ext cx="1062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CANCEL </a:t>
              </a:r>
            </a:p>
          </p:txBody>
        </p:sp>
      </p:grp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DD6ABAF-2EC5-4FE7-9B48-C7D57F4CB0F3}"/>
              </a:ext>
            </a:extLst>
          </p:cNvPr>
          <p:cNvSpPr txBox="1">
            <a:spLocks/>
          </p:cNvSpPr>
          <p:nvPr/>
        </p:nvSpPr>
        <p:spPr bwMode="auto">
          <a:xfrm>
            <a:off x="502962" y="2286133"/>
            <a:ext cx="3143940" cy="40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Colour alone conveys action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FCB3E49E-C091-425F-9BE3-D2D6CA027EB8}"/>
              </a:ext>
            </a:extLst>
          </p:cNvPr>
          <p:cNvSpPr txBox="1">
            <a:spLocks/>
          </p:cNvSpPr>
          <p:nvPr/>
        </p:nvSpPr>
        <p:spPr bwMode="auto">
          <a:xfrm>
            <a:off x="4933418" y="2271106"/>
            <a:ext cx="3753381" cy="85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Colour and text cues convey action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11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Use of Colour: links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11BB9BF-0994-4236-B3FE-AC600D6CC893}"/>
              </a:ext>
            </a:extLst>
          </p:cNvPr>
          <p:cNvSpPr txBox="1">
            <a:spLocks/>
          </p:cNvSpPr>
          <p:nvPr/>
        </p:nvSpPr>
        <p:spPr bwMode="auto">
          <a:xfrm>
            <a:off x="457200" y="1692730"/>
            <a:ext cx="3935186" cy="53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Would this link pass ‘use of </a:t>
            </a:r>
            <a:r>
              <a:rPr lang="en-GB" sz="1600" dirty="0" err="1"/>
              <a:t>color</a:t>
            </a:r>
            <a:r>
              <a:rPr lang="en-GB" sz="1600" dirty="0"/>
              <a:t>’?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490512-095C-45F6-9B20-3A151F83E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9" y="2337755"/>
            <a:ext cx="5646909" cy="876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CFCDEB2-22AE-4A02-B149-818162AA1FF2}"/>
              </a:ext>
            </a:extLst>
          </p:cNvPr>
          <p:cNvSpPr txBox="1">
            <a:spLocks/>
          </p:cNvSpPr>
          <p:nvPr/>
        </p:nvSpPr>
        <p:spPr bwMode="auto">
          <a:xfrm>
            <a:off x="457201" y="3479268"/>
            <a:ext cx="8233645" cy="12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600" dirty="0"/>
              <a:t>Links </a:t>
            </a:r>
            <a:r>
              <a:rPr lang="en-GB" sz="1600" b="1" dirty="0"/>
              <a:t>must not </a:t>
            </a:r>
            <a:r>
              <a:rPr lang="en-GB" sz="1600" dirty="0"/>
              <a:t>use colour alone to distinguish from surrounding text…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Unless the link has 3:1 contrast with surrounding text </a:t>
            </a:r>
            <a:r>
              <a:rPr lang="en-GB" sz="1600" b="1" dirty="0"/>
              <a:t>AND</a:t>
            </a:r>
            <a:r>
              <a:rPr lang="en-GB" sz="1600" dirty="0"/>
              <a:t> there is an additional state on hover/focus (for example, an outline or underline)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1687E943-0BD0-4E17-98C0-C663B8781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"/>
          <a:stretch/>
        </p:blipFill>
        <p:spPr>
          <a:xfrm>
            <a:off x="555785" y="2325361"/>
            <a:ext cx="5841424" cy="9011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81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Use of Colour: links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FC8B58B-21FE-472B-B74A-B4C6CF72C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47"/>
          <a:stretch/>
        </p:blipFill>
        <p:spPr>
          <a:xfrm>
            <a:off x="464077" y="2542325"/>
            <a:ext cx="3897527" cy="813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C0F6653-AEAE-4057-8424-B125B0C1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77" y="3993700"/>
            <a:ext cx="3897528" cy="3513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3">
            <a:extLst>
              <a:ext uri="{FF2B5EF4-FFF2-40B4-BE49-F238E27FC236}">
                <a16:creationId xmlns:a16="http://schemas.microsoft.com/office/drawing/2014/main" id="{F96C0038-5333-43B5-95D6-1A10BB3FE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8" r="20081" b="13899"/>
          <a:stretch/>
        </p:blipFill>
        <p:spPr bwMode="auto">
          <a:xfrm>
            <a:off x="4501751" y="2744174"/>
            <a:ext cx="4178172" cy="4188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DE7D23-BD19-4F89-B4B5-324BC939E1DC}"/>
              </a:ext>
            </a:extLst>
          </p:cNvPr>
          <p:cNvGrpSpPr/>
          <p:nvPr/>
        </p:nvGrpSpPr>
        <p:grpSpPr>
          <a:xfrm>
            <a:off x="464079" y="1729696"/>
            <a:ext cx="8356240" cy="642807"/>
            <a:chOff x="464079" y="1729696"/>
            <a:chExt cx="8356240" cy="642807"/>
          </a:xfrm>
        </p:grpSpPr>
        <p:pic>
          <p:nvPicPr>
            <p:cNvPr id="5" name="Picture 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43E3F496-124D-4AEF-B354-A96605AF3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079" y="1729696"/>
              <a:ext cx="4625812" cy="6428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5A0F5951-3797-4996-B4D6-7C3E5E988D8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6267" y="1782790"/>
              <a:ext cx="3504052" cy="536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defTabSz="457200" rtl="0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005C6E"/>
                  </a:solidFill>
                  <a:latin typeface="Arial"/>
                  <a:ea typeface="+mn-ea"/>
                  <a:cs typeface="Arial"/>
                </a:defRPr>
              </a:lvl1pPr>
              <a:lvl2pPr marL="701675" indent="-342900" algn="l" defTabSz="457200" rtl="0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005C6E"/>
                  </a:solidFill>
                  <a:latin typeface="Arial"/>
                  <a:ea typeface="+mn-ea"/>
                  <a:cs typeface="Arial"/>
                </a:defRPr>
              </a:lvl2pPr>
              <a:lvl3pPr marL="1062038" indent="-342900" algn="l" defTabSz="457200" rtl="0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005C6E"/>
                  </a:solidFill>
                  <a:latin typeface="Arial"/>
                  <a:ea typeface="+mn-ea"/>
                  <a:cs typeface="Arial"/>
                </a:defRPr>
              </a:lvl3pPr>
              <a:lvl4pPr marL="358775" algn="l" defTabSz="457200" rtl="0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defRPr sz="2000" kern="1200">
                  <a:solidFill>
                    <a:srgbClr val="005C6E"/>
                  </a:solidFill>
                  <a:latin typeface="Arial"/>
                  <a:ea typeface="+mn-ea"/>
                  <a:cs typeface="Arial"/>
                </a:defRPr>
              </a:lvl4pPr>
              <a:lvl5pPr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defRPr sz="2000" kern="1200">
                  <a:solidFill>
                    <a:srgbClr val="005C6E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GB" sz="1600" dirty="0"/>
                <a:t>Underlined by default is preferred!</a:t>
              </a:r>
            </a:p>
            <a:p>
              <a:pPr marL="0" indent="0">
                <a:lnSpc>
                  <a:spcPct val="150000"/>
                </a:lnSpc>
                <a:buNone/>
              </a:pPr>
              <a:endParaRPr lang="en-US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36B9E30-3621-44FF-8614-E1D200A761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15" r="39309"/>
          <a:stretch/>
        </p:blipFill>
        <p:spPr>
          <a:xfrm>
            <a:off x="4714928" y="3893261"/>
            <a:ext cx="3964995" cy="4851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59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/>
              <a:t>Other Senses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8476CB3-AE49-4AC4-A7E5-DE54470EF903}"/>
              </a:ext>
            </a:extLst>
          </p:cNvPr>
          <p:cNvSpPr txBox="1">
            <a:spLocks/>
          </p:cNvSpPr>
          <p:nvPr/>
        </p:nvSpPr>
        <p:spPr bwMode="auto">
          <a:xfrm>
            <a:off x="457200" y="1692730"/>
            <a:ext cx="8237538" cy="29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Ensure instructions provided for understanding and operating content </a:t>
            </a:r>
            <a:r>
              <a:rPr lang="en-GB" sz="1600" b="1" dirty="0"/>
              <a:t>do not rely solely on sensory characteristics</a:t>
            </a:r>
            <a:r>
              <a:rPr lang="en-GB" sz="1600" dirty="0"/>
              <a:t> of components: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Shape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Size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Location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Orientation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Image of text including words 'choose from the options on the right'">
            <a:extLst>
              <a:ext uri="{FF2B5EF4-FFF2-40B4-BE49-F238E27FC236}">
                <a16:creationId xmlns:a16="http://schemas.microsoft.com/office/drawing/2014/main" id="{AE7AAC0F-0357-4111-B444-055D3EB5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70" y="2263742"/>
            <a:ext cx="1856968" cy="23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552"/>
            <a:ext cx="8116957" cy="800100"/>
          </a:xfrm>
        </p:spPr>
        <p:txBody>
          <a:bodyPr anchor="ctr"/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Break 1</a:t>
            </a:r>
          </a:p>
        </p:txBody>
      </p:sp>
      <p:pic>
        <p:nvPicPr>
          <p:cNvPr id="6" name="Content Placeholder 5" descr="Man in a suite holding up a sign saying &quot;Questions?&quot;">
            <a:extLst>
              <a:ext uri="{FF2B5EF4-FFF2-40B4-BE49-F238E27FC236}">
                <a16:creationId xmlns:a16="http://schemas.microsoft.com/office/drawing/2014/main" id="{506E58A1-8352-7E43-855E-DDFE4CAE9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4220" y="1507188"/>
            <a:ext cx="5255559" cy="29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554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Non-text Content</a:t>
            </a:r>
          </a:p>
        </p:txBody>
      </p:sp>
    </p:spTree>
    <p:extLst>
      <p:ext uri="{BB962C8B-B14F-4D97-AF65-F5344CB8AC3E}">
        <p14:creationId xmlns:p14="http://schemas.microsoft.com/office/powerpoint/2010/main" val="4226606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Non-text 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6BC6F73-B3CA-4C71-9399-9F7AF1052167}"/>
              </a:ext>
            </a:extLst>
          </p:cNvPr>
          <p:cNvSpPr txBox="1">
            <a:spLocks/>
          </p:cNvSpPr>
          <p:nvPr/>
        </p:nvSpPr>
        <p:spPr bwMode="auto">
          <a:xfrm>
            <a:off x="457201" y="1692730"/>
            <a:ext cx="5433802" cy="83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All non-text content that is presented to the user has a text alternative that serves the </a:t>
            </a:r>
            <a:r>
              <a:rPr lang="en-GB" sz="1600" b="1" dirty="0"/>
              <a:t>equivalent purpose</a:t>
            </a:r>
            <a:r>
              <a:rPr lang="en-GB" sz="1600" dirty="0"/>
              <a:t>.</a:t>
            </a:r>
            <a:endParaRPr lang="en-GB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Functional images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Decorative images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Informative/Complex images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7C5826-1CA7-453F-A683-84C09B19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317" y="1818561"/>
            <a:ext cx="2923327" cy="225762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5C629-AF0C-46DA-B588-F82730EB0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198" y="2971030"/>
            <a:ext cx="1824722" cy="1872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E82E87-EB9D-4609-BE38-CD15B7DB6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" t="-2443" r="3109" b="2443"/>
          <a:stretch/>
        </p:blipFill>
        <p:spPr>
          <a:xfrm>
            <a:off x="5835317" y="4202012"/>
            <a:ext cx="2225310" cy="641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0A156-3827-4C70-9BAD-51A32084EA8F}"/>
              </a:ext>
            </a:extLst>
          </p:cNvPr>
          <p:cNvSpPr txBox="1"/>
          <p:nvPr/>
        </p:nvSpPr>
        <p:spPr>
          <a:xfrm>
            <a:off x="457200" y="3936946"/>
            <a:ext cx="171085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Alt decision tree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43228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Images of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6" y="1633895"/>
            <a:ext cx="485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3C559-C3DB-4A0E-80E9-16897E39C900}"/>
              </a:ext>
            </a:extLst>
          </p:cNvPr>
          <p:cNvSpPr/>
          <p:nvPr/>
        </p:nvSpPr>
        <p:spPr>
          <a:xfrm>
            <a:off x="457200" y="1627363"/>
            <a:ext cx="8237538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005C6E"/>
                </a:solidFill>
                <a:latin typeface="Arial"/>
                <a:cs typeface="Arial"/>
              </a:rPr>
              <a:t>Avoid images of text 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unless it cannot be avoided for presentation purposes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(e.g. company logo)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005C6E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Ensure a suitable text alternative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Contrast requirements apply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Colour/Size cannot be customised</a:t>
            </a:r>
          </a:p>
          <a:p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8FABE-1D37-453F-AAF7-48CF6788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512" y="2401321"/>
            <a:ext cx="3788226" cy="1913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473BE-D2E1-45C6-AEFB-DEB6E887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483" y="3123423"/>
            <a:ext cx="1187061" cy="11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Multimedia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5177565" cy="263978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access to </a:t>
            </a: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comparable information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multiple formats: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Transcripts (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static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descriptive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interactive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Description (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example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W3C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Making Audio and Video Media Accessible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endParaRPr lang="en-GB" sz="1600" dirty="0"/>
          </a:p>
          <a:p>
            <a:pPr marL="285750" indent="-285750">
              <a:lnSpc>
                <a:spcPct val="150000"/>
              </a:lnSpc>
            </a:pPr>
            <a:endParaRPr lang="en-GB" sz="1600" dirty="0"/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5B58A-8099-4B1A-B4AC-EE210DC9B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119" b="18639"/>
          <a:stretch/>
        </p:blipFill>
        <p:spPr>
          <a:xfrm>
            <a:off x="5634765" y="3652006"/>
            <a:ext cx="3129088" cy="654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F4736-62FE-49FC-B5CB-24EA031B1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03879" y="1627364"/>
            <a:ext cx="2990860" cy="18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F7E712-CB1A-4631-8397-4D4AAFF46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598260"/>
            <a:ext cx="4882245" cy="285944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There is a free webinar available that gives an </a:t>
            </a:r>
            <a:r>
              <a:rPr lang="en-GB" sz="1600" b="1" dirty="0"/>
              <a:t>Introduction to Accessibility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Definitions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Moral, Legal, Business and Universal Reasons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Repeated Thursday 1</a:t>
            </a:r>
            <a:r>
              <a:rPr lang="en-GB" sz="1600" baseline="30000" dirty="0"/>
              <a:t>st</a:t>
            </a:r>
            <a:r>
              <a:rPr lang="en-GB" sz="1600" dirty="0"/>
              <a:t> April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abilitynet.org.uk/training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0C8D8-6966-7A44-BBC7-28F69151E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4" r="4561"/>
          <a:stretch/>
        </p:blipFill>
        <p:spPr>
          <a:xfrm>
            <a:off x="5854700" y="1634056"/>
            <a:ext cx="2832100" cy="270048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7773EB7-C0D5-44DC-BC12-E18E971A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1"/>
            <a:ext cx="8229600" cy="800298"/>
          </a:xfrm>
        </p:spPr>
        <p:txBody>
          <a:bodyPr/>
          <a:lstStyle/>
          <a:p>
            <a:r>
              <a:rPr lang="en-US" sz="2400"/>
              <a:t>Quick Recap</a:t>
            </a:r>
          </a:p>
        </p:txBody>
      </p:sp>
    </p:spTree>
    <p:extLst>
      <p:ext uri="{BB962C8B-B14F-4D97-AF65-F5344CB8AC3E}">
        <p14:creationId xmlns:p14="http://schemas.microsoft.com/office/powerpoint/2010/main" val="3856997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Affordances</a:t>
            </a:r>
          </a:p>
        </p:txBody>
      </p:sp>
    </p:spTree>
    <p:extLst>
      <p:ext uri="{BB962C8B-B14F-4D97-AF65-F5344CB8AC3E}">
        <p14:creationId xmlns:p14="http://schemas.microsoft.com/office/powerpoint/2010/main" val="480634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Visual Affordances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4857750" cy="26397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600" dirty="0"/>
              <a:t>An affordance in design provides a clue about what something is and how to interact with it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These affordances should be reflected in the mark up 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FE12ADBA-0479-4962-90B7-BE2A4CD05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1670530"/>
            <a:ext cx="2724150" cy="26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9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50510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Is ‘Bedroom 1’ a button?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55A1DE-F0E3-4C49-9132-4407645B17AB}"/>
              </a:ext>
            </a:extLst>
          </p:cNvPr>
          <p:cNvGrpSpPr/>
          <p:nvPr/>
        </p:nvGrpSpPr>
        <p:grpSpPr>
          <a:xfrm>
            <a:off x="1523114" y="1629414"/>
            <a:ext cx="6097772" cy="2707212"/>
            <a:chOff x="1552135" y="1618656"/>
            <a:chExt cx="6097772" cy="2707212"/>
          </a:xfrm>
        </p:grpSpPr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1BD1517-7994-42A4-8034-C02D477F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2135" y="1618656"/>
              <a:ext cx="2855672" cy="27072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C67E532-B80D-4DC3-803B-FD2DD7457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690" b="61871"/>
            <a:stretch/>
          </p:blipFill>
          <p:spPr>
            <a:xfrm>
              <a:off x="4678632" y="2197468"/>
              <a:ext cx="2971275" cy="15495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02262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Behaviour</a:t>
            </a:r>
            <a:r>
              <a:rPr lang="en-US" sz="2400" dirty="0"/>
              <a:t> and States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92730"/>
            <a:ext cx="3556450" cy="269639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Behaviour and state should be clear programmatically, as well as visually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Is it active? Disabled? Hovered? Focused? Error?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Must also meet colour contrast requirements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4C3BFAB-6B78-4FC2-A3A9-31E5F0236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746" y="3252556"/>
            <a:ext cx="3272054" cy="584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892721-3E25-4A4F-BB81-15F1498B3B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441"/>
          <a:stretch/>
        </p:blipFill>
        <p:spPr>
          <a:xfrm>
            <a:off x="4813978" y="4006076"/>
            <a:ext cx="3872822" cy="6760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586D1F-1067-4881-8D99-FE570CF06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271" y="2499036"/>
            <a:ext cx="3475529" cy="584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D69C33-C0BD-4ADE-9654-F4E00EAFDE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11309"/>
          <a:stretch/>
        </p:blipFill>
        <p:spPr>
          <a:xfrm>
            <a:off x="6407692" y="1745516"/>
            <a:ext cx="2279108" cy="5847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798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50510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/>
              <a:t>Is ‘Schedule for later’ disabled?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36AEF0-84A2-4AA8-9B68-613EBA4BB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72" y="1657350"/>
            <a:ext cx="3046855" cy="26397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7559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2A173C-590B-4253-82CA-C0CEFADE19B7}"/>
              </a:ext>
            </a:extLst>
          </p:cNvPr>
          <p:cNvSpPr txBox="1">
            <a:spLocks/>
          </p:cNvSpPr>
          <p:nvPr/>
        </p:nvSpPr>
        <p:spPr bwMode="auto">
          <a:xfrm>
            <a:off x="569843" y="2621468"/>
            <a:ext cx="8116957" cy="7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clickable?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6DF35F-9DF5-4403-A75A-85125C6FC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7991"/>
          <a:stretch/>
        </p:blipFill>
        <p:spPr>
          <a:xfrm>
            <a:off x="4160017" y="1770447"/>
            <a:ext cx="4160018" cy="239955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73609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Icons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92730"/>
            <a:ext cx="4895850" cy="263978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Icons should be consistent, intuitive and usable.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Is it clear what the icon represents?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it have an appropriate text alternative?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the icon have alternative meanings?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B2E7AB-FF34-40A5-B60A-EEA3FAB46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54" b="1"/>
          <a:stretch/>
        </p:blipFill>
        <p:spPr>
          <a:xfrm>
            <a:off x="6389105" y="1617930"/>
            <a:ext cx="2297694" cy="2008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44517-7F13-4E09-9687-65BB860F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829" y="3774802"/>
            <a:ext cx="3165970" cy="311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418B2-1AFC-4E1F-8914-8CE69DBB3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497" y="4231912"/>
            <a:ext cx="3807302" cy="478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34E014-E0E1-4521-9D92-115D4ED90A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305" r="33834" b="6882"/>
          <a:stretch/>
        </p:blipFill>
        <p:spPr bwMode="auto">
          <a:xfrm>
            <a:off x="457202" y="4272217"/>
            <a:ext cx="3807302" cy="4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Hidden Affordances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4854271" cy="26397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Think about what the design is not saying</a:t>
            </a:r>
          </a:p>
          <a:p>
            <a:pPr>
              <a:lnSpc>
                <a:spcPct val="150000"/>
              </a:lnSpc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What should a screen reader user hear first?</a:t>
            </a:r>
          </a:p>
          <a:p>
            <a:pPr>
              <a:lnSpc>
                <a:spcPct val="150000"/>
              </a:lnSpc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What does ‘UK’ imply?</a:t>
            </a:r>
          </a:p>
          <a:p>
            <a:pPr>
              <a:lnSpc>
                <a:spcPct val="150000"/>
              </a:lnSpc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Hidden text can be added for screen reader users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624EA140-2310-4654-98FC-666EB7DA4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65967" y="1742575"/>
            <a:ext cx="3020833" cy="25085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604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552"/>
            <a:ext cx="8116957" cy="800100"/>
          </a:xfrm>
        </p:spPr>
        <p:txBody>
          <a:bodyPr anchor="ctr"/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Break 2</a:t>
            </a:r>
          </a:p>
        </p:txBody>
      </p:sp>
      <p:pic>
        <p:nvPicPr>
          <p:cNvPr id="6" name="Content Placeholder 5" descr="Man in a suite holding up a sign saying &quot;Questions?&quot;">
            <a:extLst>
              <a:ext uri="{FF2B5EF4-FFF2-40B4-BE49-F238E27FC236}">
                <a16:creationId xmlns:a16="http://schemas.microsoft.com/office/drawing/2014/main" id="{506E58A1-8352-7E43-855E-DDFE4CAE9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4220" y="1507188"/>
            <a:ext cx="5255559" cy="29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508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Movement and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Interactive Content</a:t>
            </a:r>
          </a:p>
        </p:txBody>
      </p:sp>
    </p:spTree>
    <p:extLst>
      <p:ext uri="{BB962C8B-B14F-4D97-AF65-F5344CB8AC3E}">
        <p14:creationId xmlns:p14="http://schemas.microsoft.com/office/powerpoint/2010/main" val="2601669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1760832"/>
            <a:ext cx="3552825" cy="249464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We’re going to cover: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Inclusive Design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is WCAG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Flexible Layouts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Contrast and Use of Colour</a:t>
            </a:r>
          </a:p>
          <a:p>
            <a:pPr>
              <a:lnSpc>
                <a:spcPct val="150000"/>
              </a:lnSpc>
            </a:pPr>
            <a:endParaRPr lang="en-GB" sz="1600" dirty="0"/>
          </a:p>
          <a:p>
            <a:pPr marL="0" indent="0">
              <a:lnSpc>
                <a:spcPct val="150000"/>
              </a:lnSpc>
              <a:buNone/>
            </a:pPr>
            <a:endParaRPr lang="en-GB" altLang="en-US" sz="16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AE44B8-0241-4531-8090-8B85145BDED6}"/>
              </a:ext>
            </a:extLst>
          </p:cNvPr>
          <p:cNvSpPr txBox="1">
            <a:spLocks/>
          </p:cNvSpPr>
          <p:nvPr/>
        </p:nvSpPr>
        <p:spPr bwMode="auto">
          <a:xfrm>
            <a:off x="4572001" y="1760832"/>
            <a:ext cx="3833446" cy="249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Non-Text Content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Visual Affordances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Movement and Interactive Content</a:t>
            </a:r>
          </a:p>
          <a:p>
            <a:pPr>
              <a:lnSpc>
                <a:spcPct val="150000"/>
              </a:lnSpc>
            </a:pPr>
            <a:endParaRPr lang="en-GB" sz="16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12090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7" y="550510"/>
            <a:ext cx="7886700" cy="86178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76C7A-F944-4A0F-A78A-DCCE85BB0E75}"/>
              </a:ext>
            </a:extLst>
          </p:cNvPr>
          <p:cNvSpPr/>
          <p:nvPr/>
        </p:nvSpPr>
        <p:spPr>
          <a:xfrm>
            <a:off x="571969" y="974118"/>
            <a:ext cx="1694090" cy="3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en-GB" sz="1875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75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982B-4CD8-4DB9-BA0D-7A0211243DC8}"/>
              </a:ext>
            </a:extLst>
          </p:cNvPr>
          <p:cNvSpPr/>
          <p:nvPr/>
        </p:nvSpPr>
        <p:spPr>
          <a:xfrm>
            <a:off x="385352" y="1627364"/>
            <a:ext cx="52643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Pointer Gestures: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rely on gestures (swiping, pinch and zoom, etc.). Provide button alternatives. </a:t>
            </a:r>
          </a:p>
          <a:p>
            <a:endParaRPr lang="en-GB" sz="10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Pointer Cancellation: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trigger anything on the down event. Wait for the up event. </a:t>
            </a:r>
          </a:p>
          <a:p>
            <a:endParaRPr lang="en-GB" sz="10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 Key Shortcuts: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use single alphanumeric, punctuation, etc., keys for behaviour.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Actuation: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have functionality that can only be accessed from motion. Allow user to disable the functionality even when there are alternatives. </a:t>
            </a:r>
            <a:endParaRPr lang="en-GB" sz="1600" b="1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351801-29ED-4141-9F6A-C5F53F239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/>
          <a:stretch/>
        </p:blipFill>
        <p:spPr bwMode="auto">
          <a:xfrm>
            <a:off x="5854700" y="1627364"/>
            <a:ext cx="2840038" cy="29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53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Movement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5085844" cy="263978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lang="en-GB" sz="1600" dirty="0"/>
              <a:t>Automatically moving, blinking or scrolling content can be </a:t>
            </a:r>
            <a:r>
              <a:rPr lang="en-GB" sz="1600" b="1" dirty="0"/>
              <a:t>paused, stopped or hidden </a:t>
            </a:r>
            <a:r>
              <a:rPr lang="en-GB" sz="1600" dirty="0"/>
              <a:t>by the user.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Applies to content that lasts more than 5 seconds</a:t>
            </a:r>
          </a:p>
          <a:p>
            <a:pPr marL="285750" indent="-285750">
              <a:lnSpc>
                <a:spcPct val="150000"/>
              </a:lnSpc>
            </a:pPr>
            <a:endParaRPr lang="en-GB" sz="1600" dirty="0"/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Automatically updating content can be </a:t>
            </a:r>
            <a:r>
              <a:rPr lang="en-GB" sz="1600" b="1" dirty="0"/>
              <a:t>paused, stopped, hidden or customised </a:t>
            </a:r>
            <a:r>
              <a:rPr lang="en-GB" sz="1600" dirty="0"/>
              <a:t>by the user.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No 5 second limit</a:t>
            </a: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D01685A3-9702-4B15-A050-34683638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712" y="1819041"/>
            <a:ext cx="2965319" cy="140158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B4A59B-1073-47E9-AB39-556FA4612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8" b="9821"/>
          <a:stretch/>
        </p:blipFill>
        <p:spPr>
          <a:xfrm>
            <a:off x="5762712" y="3286450"/>
            <a:ext cx="2966503" cy="1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333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Background Video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B4D489-E984-46DA-BA1E-3BEABDDC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29"/>
            <a:ext cx="3515989" cy="2879269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Must have pause button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Text over video - 4.5:1 ratio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Shouldn’t contain important information</a:t>
            </a:r>
          </a:p>
        </p:txBody>
      </p:sp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E7E6707C-88AF-4D77-9F15-33BE83FA3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0" r="3962"/>
          <a:stretch/>
        </p:blipFill>
        <p:spPr>
          <a:xfrm>
            <a:off x="4288779" y="1849689"/>
            <a:ext cx="4398021" cy="22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55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Carousel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B4D489-E984-46DA-BA1E-3BEABDDC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8229600" cy="263978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A common pattern is for a carousel that rotates through multiple slides.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Do not assume everyone is using mouse or touch screen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Auto-playing carousels can be distracting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Some users may need more time to read the content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1600" dirty="0">
                <a:hlinkClick r:id="rId3"/>
              </a:rPr>
              <a:t>Accessible </a:t>
            </a:r>
            <a:r>
              <a:rPr lang="en-GB" sz="1600" dirty="0" err="1">
                <a:hlinkClick r:id="rId3"/>
              </a:rPr>
              <a:t>Autoplaying</a:t>
            </a:r>
            <a:r>
              <a:rPr lang="en-GB" sz="1600" dirty="0">
                <a:hlinkClick r:id="rId3"/>
              </a:rPr>
              <a:t> Carousel</a:t>
            </a:r>
            <a:endParaRPr lang="en-GB" sz="1600" dirty="0"/>
          </a:p>
          <a:p>
            <a:pPr marL="0" indent="0">
              <a:lnSpc>
                <a:spcPct val="150000"/>
              </a:lnSpc>
              <a:buNone/>
            </a:pPr>
            <a:endParaRPr lang="en-GB" sz="1600" dirty="0"/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5E2DA9B-0FF4-4316-9C80-012D95047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30"/>
          <a:stretch/>
        </p:blipFill>
        <p:spPr>
          <a:xfrm>
            <a:off x="6154220" y="2324057"/>
            <a:ext cx="2532580" cy="20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2A173C-590B-4253-82CA-C0CEFADE19B7}"/>
              </a:ext>
            </a:extLst>
          </p:cNvPr>
          <p:cNvSpPr txBox="1">
            <a:spLocks/>
          </p:cNvSpPr>
          <p:nvPr/>
        </p:nvSpPr>
        <p:spPr bwMode="auto">
          <a:xfrm>
            <a:off x="569843" y="2710175"/>
            <a:ext cx="3030607" cy="10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C6E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this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autoplaying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carousel missing?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E6A489-E2AB-46A0-A1A2-CCAA89D59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93" y="1837000"/>
            <a:ext cx="5202306" cy="22815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6806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Flashing Content</a:t>
            </a:r>
          </a:p>
        </p:txBody>
      </p:sp>
      <p:pic>
        <p:nvPicPr>
          <p:cNvPr id="1026" name="Picture 2" descr="500+ Lightning Images | Download Free Images on Unsplash">
            <a:extLst>
              <a:ext uri="{FF2B5EF4-FFF2-40B4-BE49-F238E27FC236}">
                <a16:creationId xmlns:a16="http://schemas.microsoft.com/office/drawing/2014/main" id="{AF30EB29-7966-4C6F-ACFC-DCAC09C43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5" b="7102"/>
          <a:stretch/>
        </p:blipFill>
        <p:spPr bwMode="auto">
          <a:xfrm>
            <a:off x="6525927" y="1792918"/>
            <a:ext cx="2160873" cy="24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3D44111-2DFD-400E-8444-8D688B2DF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5914724" cy="295632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People who are photosensitive can have seizures triggered by repeated flashing.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Avoid flashing content or ensure it </a:t>
            </a:r>
            <a:r>
              <a:rPr lang="en-GB" sz="1600" b="1" dirty="0"/>
              <a:t>does not flash more than 3 times per second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Ensure size is less than 25% of 10 degrees of the angle of view and use a tool to measure content (e.g. </a:t>
            </a:r>
            <a:r>
              <a:rPr lang="en-GB" sz="1600" dirty="0">
                <a:hlinkClick r:id="rId4"/>
              </a:rPr>
              <a:t>PEAT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44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Timing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4300917" cy="263978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lang="en-GB" sz="1600" dirty="0"/>
              <a:t>Warn users about timeouts 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Inform them how long before they occur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Give the option to disable the time limit or extend the current session.</a:t>
            </a:r>
          </a:p>
          <a:p>
            <a:pPr marL="285750" indent="-285750">
              <a:lnSpc>
                <a:spcPct val="150000"/>
              </a:lnSpc>
            </a:pPr>
            <a:r>
              <a:rPr lang="en-GB" sz="1600" dirty="0"/>
              <a:t>Exemptions apply for real-time or essential timing conditions.</a:t>
            </a: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C3AC4-A8B3-418D-B6B2-D6531AF7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091" y="1692729"/>
            <a:ext cx="2545709" cy="163309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9AAA37-3BF2-4F75-BF1E-43C7BDA57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86"/>
          <a:stretch/>
        </p:blipFill>
        <p:spPr>
          <a:xfrm>
            <a:off x="5330184" y="3466437"/>
            <a:ext cx="3356616" cy="13946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520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FE2C7-7588-9A4D-A557-BF3AA2B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Movement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30790-482F-8546-AC94-C9719D5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730"/>
            <a:ext cx="6848475" cy="26397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Ensure moving, blinking or scrolling content can be stopped or paused or hidden if it lasts longer than 5 seconds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Ensure auto-updating content can be stopped, paused or hidden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 flashing content, or ensure it does not flash more than three times per second</a:t>
            </a:r>
          </a:p>
          <a:p>
            <a:pPr>
              <a:lnSpc>
                <a:spcPct val="15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Warn users if there is a time limit</a:t>
            </a: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30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Recap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F7E712-CB1A-4631-8397-4D4AAFF46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98570"/>
            <a:ext cx="5249121" cy="307464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dirty="0"/>
              <a:t>We’ve covered </a:t>
            </a:r>
            <a:r>
              <a:rPr lang="en-GB" sz="1600" b="1" dirty="0"/>
              <a:t>a lot of ground!</a:t>
            </a:r>
            <a:r>
              <a:rPr lang="en-GB" sz="1600" dirty="0"/>
              <a:t> We’ve talked about: 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Inclusive Design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are WCAG</a:t>
            </a:r>
          </a:p>
          <a:p>
            <a:pPr>
              <a:lnSpc>
                <a:spcPct val="150000"/>
              </a:lnSpc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Flexible Layouts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Contrast and Use of Colour</a:t>
            </a:r>
          </a:p>
          <a:p>
            <a:pPr marL="196850" indent="-285750">
              <a:lnSpc>
                <a:spcPct val="150000"/>
              </a:lnSpc>
            </a:pPr>
            <a:endParaRPr lang="en-GB" sz="1600" dirty="0"/>
          </a:p>
          <a:p>
            <a:pPr marL="196850" indent="-285750">
              <a:lnSpc>
                <a:spcPct val="150000"/>
              </a:lnSpc>
            </a:pPr>
            <a:endParaRPr lang="en-GB" sz="1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345D80-832A-4DE5-9880-826ED1ED26D5}"/>
              </a:ext>
            </a:extLst>
          </p:cNvPr>
          <p:cNvSpPr txBox="1">
            <a:spLocks/>
          </p:cNvSpPr>
          <p:nvPr/>
        </p:nvSpPr>
        <p:spPr bwMode="auto">
          <a:xfrm>
            <a:off x="4412855" y="2158467"/>
            <a:ext cx="5249121" cy="307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1pPr>
            <a:lvl2pPr marL="701675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2pPr>
            <a:lvl3pPr marL="1062038" indent="-3429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3pPr>
            <a:lvl4pPr marL="35877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4pPr>
            <a:lvl5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rgbClr val="005C6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600" dirty="0"/>
              <a:t>Non-Text Content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Visual Affordances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Movement and Interactive Content</a:t>
            </a:r>
          </a:p>
          <a:p>
            <a:pPr marL="196850" indent="-285750">
              <a:lnSpc>
                <a:spcPct val="150000"/>
              </a:lnSpc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710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552"/>
            <a:ext cx="8116957" cy="800100"/>
          </a:xfrm>
        </p:spPr>
        <p:txBody>
          <a:bodyPr anchor="ctr"/>
          <a:lstStyle/>
          <a:p>
            <a:pPr algn="ctr"/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Break 1</a:t>
            </a:r>
          </a:p>
        </p:txBody>
      </p:sp>
      <p:pic>
        <p:nvPicPr>
          <p:cNvPr id="6" name="Content Placeholder 5" descr="Man in a suite holding up a sign saying &quot;Questions?&quot;">
            <a:extLst>
              <a:ext uri="{FF2B5EF4-FFF2-40B4-BE49-F238E27FC236}">
                <a16:creationId xmlns:a16="http://schemas.microsoft.com/office/drawing/2014/main" id="{506E58A1-8352-7E43-855E-DDFE4CAE9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44220" y="1507188"/>
            <a:ext cx="5255559" cy="29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33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7552"/>
            <a:ext cx="8116957" cy="800100"/>
          </a:xfrm>
        </p:spPr>
        <p:txBody>
          <a:bodyPr anchor="ctr"/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Poll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confident are you with accessibility?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50100-E2D8-5340-8090-12581C157000}"/>
              </a:ext>
            </a:extLst>
          </p:cNvPr>
          <p:cNvSpPr/>
          <p:nvPr/>
        </p:nvSpPr>
        <p:spPr>
          <a:xfrm>
            <a:off x="3165612" y="3116262"/>
            <a:ext cx="2700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at all confident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Somewhat confident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Moderately confident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confident</a:t>
            </a:r>
            <a:endParaRPr lang="en-US" dirty="0">
              <a:solidFill>
                <a:srgbClr val="005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76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Useful Tools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0DBFA-6DD2-49AA-ABA3-5EDEF4BB3B41}"/>
              </a:ext>
            </a:extLst>
          </p:cNvPr>
          <p:cNvSpPr/>
          <p:nvPr/>
        </p:nvSpPr>
        <p:spPr>
          <a:xfrm>
            <a:off x="385353" y="1627364"/>
            <a:ext cx="5523669" cy="337650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Colour Contrast Analyser - 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  <a:hlinkClick r:id="rId3"/>
              </a:rPr>
              <a:t>Win/macOS application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Stark - 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  <a:hlinkClick r:id="rId4"/>
              </a:rPr>
              <a:t>Sketch / XD Plugin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Photoshop Colour Blindness Filter - 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  <a:hlinkClick r:id="rId5"/>
              </a:rPr>
              <a:t>Proof Setup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Accessible Colour Palette Builder - </a:t>
            </a:r>
            <a:r>
              <a:rPr lang="en-GB" sz="1600" dirty="0">
                <a:latin typeface="Arial"/>
                <a:cs typeface="Arial"/>
                <a:hlinkClick r:id="rId6"/>
              </a:rPr>
              <a:t>https://toolness.github.io/accessible-color-matrix/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5C6E"/>
                </a:solidFill>
                <a:latin typeface="Arial"/>
                <a:cs typeface="Arial"/>
              </a:rPr>
              <a:t>NoCoffee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 Vision Simulator - 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  <a:hlinkClick r:id="rId7"/>
              </a:rPr>
              <a:t>Chrome Extension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A11y Focus </a:t>
            </a:r>
            <a:r>
              <a:rPr lang="en-GB" sz="1600" dirty="0" err="1">
                <a:solidFill>
                  <a:srgbClr val="005C6E"/>
                </a:solidFill>
                <a:latin typeface="Arial"/>
                <a:cs typeface="Arial"/>
              </a:rPr>
              <a:t>Orderer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 – </a:t>
            </a: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  <a:hlinkClick r:id="rId8"/>
              </a:rPr>
              <a:t>Figma Plugin</a:t>
            </a:r>
            <a:endParaRPr lang="en-GB" sz="1600" dirty="0">
              <a:solidFill>
                <a:srgbClr val="005C6E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E"/>
                </a:solidFill>
                <a:latin typeface="Arial"/>
                <a:cs typeface="Arial"/>
              </a:rPr>
              <a:t>ARIA Authoring </a:t>
            </a:r>
            <a:r>
              <a:rPr lang="en-GB" sz="1600" dirty="0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-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WAI-ARIA Authoring Practices 1.1 (w3.org)</a:t>
            </a:r>
            <a:endParaRPr lang="en-GB" sz="1600" dirty="0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EAA6B-44F9-47D3-8D66-BEE39B15109B}"/>
              </a:ext>
            </a:extLst>
          </p:cNvPr>
          <p:cNvGrpSpPr/>
          <p:nvPr/>
        </p:nvGrpSpPr>
        <p:grpSpPr>
          <a:xfrm>
            <a:off x="5873993" y="1703564"/>
            <a:ext cx="2812807" cy="2573161"/>
            <a:chOff x="5511637" y="1627364"/>
            <a:chExt cx="3175163" cy="29046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CB8C0-7D44-4B6E-9E73-04BC000C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1637" y="1627364"/>
              <a:ext cx="3175163" cy="20638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80A1A0-702E-484A-9B7B-C5A5E866C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11637" y="3771703"/>
              <a:ext cx="3175163" cy="76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166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52844D0B-35A4-854A-89DC-1BF83C9A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955925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@Mark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37E376-2002-0641-AB32-F71E4D44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07188"/>
            <a:ext cx="9144000" cy="2955925"/>
          </a:xfrm>
          <a:prstGeom prst="rect">
            <a:avLst/>
          </a:prstGeom>
          <a:solidFill>
            <a:srgbClr val="F3F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1" name="Title 1">
            <a:extLst>
              <a:ext uri="{FF2B5EF4-FFF2-40B4-BE49-F238E27FC236}">
                <a16:creationId xmlns:a16="http://schemas.microsoft.com/office/drawing/2014/main" id="{8B2954F8-7730-D047-B055-3EFE2EAA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21" y="2620368"/>
            <a:ext cx="8116957" cy="556519"/>
          </a:xfrm>
        </p:spPr>
        <p:txBody>
          <a:bodyPr anchor="ctr"/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426682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0043-FDEF-47D8-94C1-97AFE33A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Functional Definitions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F317FA-0E63-41E3-A960-837872BE1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47" y="1739598"/>
            <a:ext cx="1667654" cy="16643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C62959-6229-4C21-9EAE-5952F445A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43" y="1742946"/>
            <a:ext cx="1660957" cy="1660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DF1CE2-D342-48DB-BF5D-A3115C1A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8" y="1739598"/>
            <a:ext cx="1664305" cy="16643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D99A43-5568-42C1-BE42-565DAB1D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41" y="1736249"/>
            <a:ext cx="1667654" cy="16643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33E9E-D1C4-FA4A-BDCA-E1AFA38A0165}"/>
              </a:ext>
            </a:extLst>
          </p:cNvPr>
          <p:cNvSpPr/>
          <p:nvPr/>
        </p:nvSpPr>
        <p:spPr>
          <a:xfrm>
            <a:off x="849552" y="3542696"/>
            <a:ext cx="87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US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9BB226-C123-1746-B9B7-CDEF1C99F71F}"/>
              </a:ext>
            </a:extLst>
          </p:cNvPr>
          <p:cNvSpPr/>
          <p:nvPr/>
        </p:nvSpPr>
        <p:spPr>
          <a:xfrm>
            <a:off x="3016823" y="3542696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  <a:endParaRPr lang="en-US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E84B4-ED69-0D45-9C59-B8F9DC89982F}"/>
              </a:ext>
            </a:extLst>
          </p:cNvPr>
          <p:cNvSpPr/>
          <p:nvPr/>
        </p:nvSpPr>
        <p:spPr>
          <a:xfrm>
            <a:off x="5157236" y="3542695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endParaRPr lang="en-US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3FA76A-0218-DE45-993B-B094DA85F1B3}"/>
              </a:ext>
            </a:extLst>
          </p:cNvPr>
          <p:cNvSpPr/>
          <p:nvPr/>
        </p:nvSpPr>
        <p:spPr>
          <a:xfrm>
            <a:off x="7234856" y="354269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5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</a:t>
            </a:r>
            <a:endParaRPr lang="en-US">
              <a:solidFill>
                <a:srgbClr val="005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bilityNet Theme June 2014">
  <a:themeElements>
    <a:clrScheme name="Custom 2">
      <a:dk1>
        <a:srgbClr val="0E3C20"/>
      </a:dk1>
      <a:lt1>
        <a:sysClr val="window" lastClr="FFFFFF"/>
      </a:lt1>
      <a:dk2>
        <a:srgbClr val="1F497D"/>
      </a:dk2>
      <a:lt2>
        <a:srgbClr val="E5EA8B"/>
      </a:lt2>
      <a:accent1>
        <a:srgbClr val="0E3C20"/>
      </a:accent1>
      <a:accent2>
        <a:srgbClr val="153566"/>
      </a:accent2>
      <a:accent3>
        <a:srgbClr val="461C68"/>
      </a:accent3>
      <a:accent4>
        <a:srgbClr val="7F1229"/>
      </a:accent4>
      <a:accent5>
        <a:srgbClr val="DDE6EE"/>
      </a:accent5>
      <a:accent6>
        <a:srgbClr val="F9E8ED"/>
      </a:accent6>
      <a:hlink>
        <a:srgbClr val="6666FF"/>
      </a:hlink>
      <a:folHlink>
        <a:srgbClr val="1535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bilityNet powerpoint template 4x3 V1 March 2018" id="{5B7310ED-77BD-E247-AB20-7C6FDFC2F53B}" vid="{39FC8AD2-E002-1842-9762-04B77B64AE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4875B8D33BD45B33BB82C42BC3412" ma:contentTypeVersion="12" ma:contentTypeDescription="Create a new document." ma:contentTypeScope="" ma:versionID="e48c0949779bae7cd56145dbe8369ee0">
  <xsd:schema xmlns:xsd="http://www.w3.org/2001/XMLSchema" xmlns:xs="http://www.w3.org/2001/XMLSchema" xmlns:p="http://schemas.microsoft.com/office/2006/metadata/properties" xmlns:ns2="e9022c45-ecb4-4bad-9d43-34d919865c4e" xmlns:ns3="9e3f18d1-6953-4395-b3bc-5da0e3d5b6f1" targetNamespace="http://schemas.microsoft.com/office/2006/metadata/properties" ma:root="true" ma:fieldsID="3e901b0097a4e1439f533ae48569260d" ns2:_="" ns3:_="">
    <xsd:import namespace="e9022c45-ecb4-4bad-9d43-34d919865c4e"/>
    <xsd:import namespace="9e3f18d1-6953-4395-b3bc-5da0e3d5b6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22c45-ecb4-4bad-9d43-34d919865c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f18d1-6953-4395-b3bc-5da0e3d5b6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60E0ED-9884-4878-A80A-BA262F3D3F22}">
  <ds:schemaRefs>
    <ds:schemaRef ds:uri="http://schemas.microsoft.com/office/2006/metadata/properties"/>
    <ds:schemaRef ds:uri="http://schemas.microsoft.com/office/infopath/2007/PartnerControls"/>
    <ds:schemaRef ds:uri="5ce6a5d4-ee8a-4ca2-8f69-cb97ab5128d6"/>
  </ds:schemaRefs>
</ds:datastoreItem>
</file>

<file path=customXml/itemProps2.xml><?xml version="1.0" encoding="utf-8"?>
<ds:datastoreItem xmlns:ds="http://schemas.openxmlformats.org/officeDocument/2006/customXml" ds:itemID="{94119C75-EFC9-4F0A-8C1C-4816B41475D9}"/>
</file>

<file path=customXml/itemProps3.xml><?xml version="1.0" encoding="utf-8"?>
<ds:datastoreItem xmlns:ds="http://schemas.openxmlformats.org/officeDocument/2006/customXml" ds:itemID="{E79455C6-1A17-4F71-9BE5-54246C6DCB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AbilityNet Theme June 2014</Template>
  <TotalTime>10027</TotalTime>
  <Words>1950</Words>
  <Application>Microsoft Office PowerPoint</Application>
  <PresentationFormat>On-screen Show (16:9)</PresentationFormat>
  <Paragraphs>401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Arial</vt:lpstr>
      <vt:lpstr>Bahnschrift SemiLight</vt:lpstr>
      <vt:lpstr>Bauhaus 93</vt:lpstr>
      <vt:lpstr>Calibri</vt:lpstr>
      <vt:lpstr>Castellar</vt:lpstr>
      <vt:lpstr>Century Gothic</vt:lpstr>
      <vt:lpstr>Chalkboard SE</vt:lpstr>
      <vt:lpstr>Chiller</vt:lpstr>
      <vt:lpstr>Comic Sans MS</vt:lpstr>
      <vt:lpstr>Consolas</vt:lpstr>
      <vt:lpstr>Edwardian Script ITC</vt:lpstr>
      <vt:lpstr>Gill Sans Ultra Bold</vt:lpstr>
      <vt:lpstr>Segoe UI</vt:lpstr>
      <vt:lpstr>AbilityNet Theme June 2014</vt:lpstr>
      <vt:lpstr>Accessibility For Designers</vt:lpstr>
      <vt:lpstr>Welcome – Accessibility for Designers</vt:lpstr>
      <vt:lpstr>About AbilityNet</vt:lpstr>
      <vt:lpstr>AbilityNet Online Training Series</vt:lpstr>
      <vt:lpstr>Quick Recap</vt:lpstr>
      <vt:lpstr>Outline</vt:lpstr>
      <vt:lpstr>Poll How confident are you with accessibility?</vt:lpstr>
      <vt:lpstr>Inclusive Design</vt:lpstr>
      <vt:lpstr>Functional Definitions</vt:lpstr>
      <vt:lpstr>Inclusive Design</vt:lpstr>
      <vt:lpstr>Web Content Accessibility Guidelines</vt:lpstr>
      <vt:lpstr>Web Content Accessibility Guidelines</vt:lpstr>
      <vt:lpstr>Accessibility Principles: POUR</vt:lpstr>
      <vt:lpstr>Example Success Criteria</vt:lpstr>
      <vt:lpstr>WCAG 2.1 for Designers</vt:lpstr>
      <vt:lpstr>Flexible Layouts</vt:lpstr>
      <vt:lpstr>Poll Do you design your websites to work responsively?</vt:lpstr>
      <vt:lpstr>Responsive Design</vt:lpstr>
      <vt:lpstr>Reflow</vt:lpstr>
      <vt:lpstr>Orientation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Navigating</vt:lpstr>
      <vt:lpstr>PowerPoint Presentation</vt:lpstr>
      <vt:lpstr>Questions? Break 1</vt:lpstr>
      <vt:lpstr>Contrast and Use of Colour</vt:lpstr>
      <vt:lpstr>PowerPoint Presentation</vt:lpstr>
      <vt:lpstr>Text Contrast</vt:lpstr>
      <vt:lpstr>Contrast Considerations</vt:lpstr>
      <vt:lpstr>Non-Text Contrast</vt:lpstr>
      <vt:lpstr>PowerPoint Presentation</vt:lpstr>
      <vt:lpstr>‘Required to understand/identify’</vt:lpstr>
      <vt:lpstr>Custom Focus Indicator</vt:lpstr>
      <vt:lpstr>Colour Contrast Tools</vt:lpstr>
      <vt:lpstr>Use of Colour</vt:lpstr>
      <vt:lpstr>Use of Colour</vt:lpstr>
      <vt:lpstr>PowerPoint Presentation</vt:lpstr>
      <vt:lpstr>Use of Colour: Accessible Design</vt:lpstr>
      <vt:lpstr>Use of Colour: links</vt:lpstr>
      <vt:lpstr>Use of Colour: links</vt:lpstr>
      <vt:lpstr>Other Senses</vt:lpstr>
      <vt:lpstr>Questions? Break 1</vt:lpstr>
      <vt:lpstr>Non-text Content</vt:lpstr>
      <vt:lpstr>Non-text Content</vt:lpstr>
      <vt:lpstr>Images of Text</vt:lpstr>
      <vt:lpstr>Multimedia</vt:lpstr>
      <vt:lpstr>Visual Affordances</vt:lpstr>
      <vt:lpstr>Visual Affordances</vt:lpstr>
      <vt:lpstr>Is ‘Bedroom 1’ a button?</vt:lpstr>
      <vt:lpstr>Behaviour and States</vt:lpstr>
      <vt:lpstr>Is ‘Schedule for later’ disabled?</vt:lpstr>
      <vt:lpstr>PowerPoint Presentation</vt:lpstr>
      <vt:lpstr>Icons</vt:lpstr>
      <vt:lpstr>Hidden Affordances</vt:lpstr>
      <vt:lpstr>Questions? Break 2</vt:lpstr>
      <vt:lpstr>Movement and Interactive Content</vt:lpstr>
      <vt:lpstr>Interaction</vt:lpstr>
      <vt:lpstr>Movement</vt:lpstr>
      <vt:lpstr>Background Video</vt:lpstr>
      <vt:lpstr>Carousel</vt:lpstr>
      <vt:lpstr>PowerPoint Presentation</vt:lpstr>
      <vt:lpstr>Flashing Content</vt:lpstr>
      <vt:lpstr>Timing</vt:lpstr>
      <vt:lpstr>Movement Summary</vt:lpstr>
      <vt:lpstr>Recap</vt:lpstr>
      <vt:lpstr>Questions? Break 1</vt:lpstr>
      <vt:lpstr>Useful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AbilityNet Template – this is the title</dc:title>
  <dc:creator>Mark Gaddes</dc:creator>
  <cp:lastModifiedBy>Alice Taylor</cp:lastModifiedBy>
  <cp:revision>5</cp:revision>
  <dcterms:created xsi:type="dcterms:W3CDTF">2019-02-20T13:25:36Z</dcterms:created>
  <dcterms:modified xsi:type="dcterms:W3CDTF">2021-01-28T16:00:30Z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0x010100C064875B8D33BD45B33BB82C42BC3412</vt:lpwstr>
  </property>
</Properties>
</file>